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209_5F1E1C92.xml" ContentType="application/vnd.ms-powerpoint.comments+xml"/>
  <Override PartName="/ppt/notesSlides/notesSlide2.xml" ContentType="application/vnd.openxmlformats-officedocument.presentationml.notesSlide+xml"/>
  <Override PartName="/ppt/comments/modernComment_206_46EF4AB6.xml" ContentType="application/vnd.ms-powerpoint.comments+xml"/>
  <Override PartName="/ppt/notesSlides/notesSlide3.xml" ContentType="application/vnd.openxmlformats-officedocument.presentationml.notesSlide+xml"/>
  <Override PartName="/ppt/comments/modernComment_205_BF8C28B4.xml" ContentType="application/vnd.ms-powerpoint.comments+xml"/>
  <Override PartName="/ppt/notesSlides/notesSlide4.xml" ContentType="application/vnd.openxmlformats-officedocument.presentationml.notesSlide+xml"/>
  <Override PartName="/ppt/comments/modernComment_207_E2466B52.xml" ContentType="application/vnd.ms-powerpoint.comments+xml"/>
  <Override PartName="/ppt/notesSlides/notesSlide5.xml" ContentType="application/vnd.openxmlformats-officedocument.presentationml.notesSlide+xml"/>
  <Override PartName="/ppt/comments/modernComment_20A_18D6A229.xml" ContentType="application/vnd.ms-powerpoint.comments+xml"/>
  <Override PartName="/ppt/notesSlides/notesSlide6.xml" ContentType="application/vnd.openxmlformats-officedocument.presentationml.notesSlide+xml"/>
  <Override PartName="/ppt/comments/modernComment_20C_FF89AF7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F8_CBD226BC.xml" ContentType="application/vnd.ms-powerpoint.comments+xml"/>
  <Override PartName="/ppt/comments/modernComment_208_6B3A674D.xml" ContentType="application/vnd.ms-powerpoint.comment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43"/>
  </p:notesMasterIdLst>
  <p:handoutMasterIdLst>
    <p:handoutMasterId r:id="rId44"/>
  </p:handoutMasterIdLst>
  <p:sldIdLst>
    <p:sldId id="494" r:id="rId5"/>
    <p:sldId id="521" r:id="rId6"/>
    <p:sldId id="518" r:id="rId7"/>
    <p:sldId id="535" r:id="rId8"/>
    <p:sldId id="517" r:id="rId9"/>
    <p:sldId id="519" r:id="rId10"/>
    <p:sldId id="522" r:id="rId11"/>
    <p:sldId id="523" r:id="rId12"/>
    <p:sldId id="524" r:id="rId13"/>
    <p:sldId id="525" r:id="rId14"/>
    <p:sldId id="497" r:id="rId15"/>
    <p:sldId id="529" r:id="rId16"/>
    <p:sldId id="530" r:id="rId17"/>
    <p:sldId id="508" r:id="rId18"/>
    <p:sldId id="505" r:id="rId19"/>
    <p:sldId id="509" r:id="rId20"/>
    <p:sldId id="526" r:id="rId21"/>
    <p:sldId id="527" r:id="rId22"/>
    <p:sldId id="515" r:id="rId23"/>
    <p:sldId id="503" r:id="rId24"/>
    <p:sldId id="528" r:id="rId25"/>
    <p:sldId id="513" r:id="rId26"/>
    <p:sldId id="531" r:id="rId27"/>
    <p:sldId id="516" r:id="rId28"/>
    <p:sldId id="532" r:id="rId29"/>
    <p:sldId id="533" r:id="rId30"/>
    <p:sldId id="534" r:id="rId31"/>
    <p:sldId id="502" r:id="rId32"/>
    <p:sldId id="493" r:id="rId33"/>
    <p:sldId id="481" r:id="rId34"/>
    <p:sldId id="504" r:id="rId35"/>
    <p:sldId id="495" r:id="rId36"/>
    <p:sldId id="496" r:id="rId37"/>
    <p:sldId id="520" r:id="rId38"/>
    <p:sldId id="506" r:id="rId39"/>
    <p:sldId id="501" r:id="rId40"/>
    <p:sldId id="510" r:id="rId41"/>
    <p:sldId id="511" r:id="rId42"/>
  </p:sldIdLst>
  <p:sldSz cx="12188825"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94210B62-6D0F-8C44-BDD5-307342BDCAB3}">
          <p14:sldIdLst>
            <p14:sldId id="494"/>
          </p14:sldIdLst>
        </p14:section>
        <p14:section name="Content" id="{27D154A0-6081-1F4F-9ACB-F46D1FBEAD2D}">
          <p14:sldIdLst>
            <p14:sldId id="521"/>
            <p14:sldId id="518"/>
            <p14:sldId id="535"/>
            <p14:sldId id="517"/>
            <p14:sldId id="519"/>
            <p14:sldId id="522"/>
            <p14:sldId id="523"/>
            <p14:sldId id="524"/>
            <p14:sldId id="525"/>
            <p14:sldId id="497"/>
            <p14:sldId id="529"/>
            <p14:sldId id="530"/>
            <p14:sldId id="508"/>
            <p14:sldId id="505"/>
            <p14:sldId id="509"/>
            <p14:sldId id="526"/>
            <p14:sldId id="527"/>
            <p14:sldId id="515"/>
            <p14:sldId id="503"/>
            <p14:sldId id="528"/>
            <p14:sldId id="513"/>
            <p14:sldId id="531"/>
            <p14:sldId id="516"/>
            <p14:sldId id="532"/>
            <p14:sldId id="533"/>
            <p14:sldId id="534"/>
            <p14:sldId id="502"/>
            <p14:sldId id="493"/>
          </p14:sldIdLst>
        </p14:section>
        <p14:section name="Fin" id="{5A0CB857-9FD4-FA4F-AFDC-07BB6CF216EF}">
          <p14:sldIdLst>
            <p14:sldId id="481"/>
            <p14:sldId id="504"/>
            <p14:sldId id="495"/>
            <p14:sldId id="496"/>
            <p14:sldId id="520"/>
            <p14:sldId id="506"/>
            <p14:sldId id="501"/>
            <p14:sldId id="510"/>
            <p14:sldId id="511"/>
          </p14:sldIdLst>
        </p14:section>
        <p14:section name="Default Section" id="{590204B3-7940-5848-ADF0-7AB87CCA0E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78CE3A-9F54-ABB3-4BCB-68EB32F3785F}" name="Mihai Balan" initials="MB" userId="S::mibalan@adobe.com::4c594eb5-4c04-4560-b9a9-d79e5ddb3628" providerId="AD"/>
  <p188:author id="{BDCA3568-386B-428D-0358-017073B82BAF}" name="Cristina Serban" initials="CS" userId="S::bratu@adobe.com::ce94451b-2739-4383-97fe-3611819eac48" providerId="AD"/>
  <p188:author id="{12417899-8E13-2007-D397-D57A8CC887E7}" name="Alexandru Oporanu" initials="AO" userId="S::aoporanu@adobe.com::9932f6a1-6a0f-4b42-955a-6091e45d465a" providerId="AD"/>
  <p188:author id="{63D2FDCD-18D2-A844-0DA5-A2A1CAAE3C72}" name="Victor Grigoriu" initials="VG" userId="S::grigoriu@adobe.com::3f83bd31-2a4b-4e41-8d4f-a02158482a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E9740A"/>
    <a:srgbClr val="21A5A2"/>
    <a:srgbClr val="2799F6"/>
    <a:srgbClr val="F5F5F5"/>
    <a:srgbClr val="00000F"/>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E0BA8-09B0-9744-B3BE-844975CE96EB}" v="8" dt="2025-03-23T10:54:27.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4"/>
    <p:restoredTop sz="96327"/>
  </p:normalViewPr>
  <p:slideViewPr>
    <p:cSldViewPr snapToGrid="0">
      <p:cViewPr varScale="1">
        <p:scale>
          <a:sx n="119" d="100"/>
          <a:sy n="119" d="100"/>
        </p:scale>
        <p:origin x="57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Serban" userId="ce94451b-2739-4383-97fe-3611819eac48" providerId="ADAL" clId="{CE9E0BA8-09B0-9744-B3BE-844975CE96EB}"/>
    <pc:docChg chg="custSel delSld modSld modSection">
      <pc:chgData name="Cristina Serban" userId="ce94451b-2739-4383-97fe-3611819eac48" providerId="ADAL" clId="{CE9E0BA8-09B0-9744-B3BE-844975CE96EB}" dt="2025-03-23T10:54:27.142" v="8" actId="20577"/>
      <pc:docMkLst>
        <pc:docMk/>
      </pc:docMkLst>
      <pc:sldChg chg="del">
        <pc:chgData name="Cristina Serban" userId="ce94451b-2739-4383-97fe-3611819eac48" providerId="ADAL" clId="{CE9E0BA8-09B0-9744-B3BE-844975CE96EB}" dt="2025-03-23T10:22:29.614" v="2" actId="2696"/>
        <pc:sldMkLst>
          <pc:docMk/>
          <pc:sldMk cId="1737395826" sldId="512"/>
        </pc:sldMkLst>
      </pc:sldChg>
      <pc:sldChg chg="modSp">
        <pc:chgData name="Cristina Serban" userId="ce94451b-2739-4383-97fe-3611819eac48" providerId="ADAL" clId="{CE9E0BA8-09B0-9744-B3BE-844975CE96EB}" dt="2025-03-23T10:54:27.142" v="8" actId="20577"/>
        <pc:sldMkLst>
          <pc:docMk/>
          <pc:sldMk cId="1190087350" sldId="518"/>
        </pc:sldMkLst>
        <pc:spChg chg="mod">
          <ac:chgData name="Cristina Serban" userId="ce94451b-2739-4383-97fe-3611819eac48" providerId="ADAL" clId="{CE9E0BA8-09B0-9744-B3BE-844975CE96EB}" dt="2025-03-23T10:54:27.142" v="8" actId="20577"/>
          <ac:spMkLst>
            <pc:docMk/>
            <pc:sldMk cId="1190087350" sldId="518"/>
            <ac:spMk id="3" creationId="{0E7E2664-7EDB-33DA-E8F9-1D147FB28598}"/>
          </ac:spMkLst>
        </pc:spChg>
      </pc:sldChg>
      <pc:sldChg chg="modNotes modNotesTx">
        <pc:chgData name="Cristina Serban" userId="ce94451b-2739-4383-97fe-3611819eac48" providerId="ADAL" clId="{CE9E0BA8-09B0-9744-B3BE-844975CE96EB}" dt="2025-03-23T10:54:25.872" v="4" actId="27636"/>
        <pc:sldMkLst>
          <pc:docMk/>
          <pc:sldMk cId="638479962" sldId="525"/>
        </pc:sldMkLst>
      </pc:sldChg>
    </pc:docChg>
  </pc:docChgLst>
  <pc:docChgLst>
    <pc:chgData name="Alexandru Oporanu" userId="S::aoporanu@adobe.com::9932f6a1-6a0f-4b42-955a-6091e45d465a" providerId="AD" clId="Web-{EAD322E3-3992-3707-B47F-80F2F3ADC8A7}"/>
    <pc:docChg chg="mod">
      <pc:chgData name="Alexandru Oporanu" userId="S::aoporanu@adobe.com::9932f6a1-6a0f-4b42-955a-6091e45d465a" providerId="AD" clId="Web-{EAD322E3-3992-3707-B47F-80F2F3ADC8A7}" dt="2024-02-24T11:57:26.365" v="4"/>
      <pc:docMkLst>
        <pc:docMk/>
      </pc:docMkLst>
      <pc:sldChg chg="addCm">
        <pc:chgData name="Alexandru Oporanu" userId="S::aoporanu@adobe.com::9932f6a1-6a0f-4b42-955a-6091e45d465a" providerId="AD" clId="Web-{EAD322E3-3992-3707-B47F-80F2F3ADC8A7}" dt="2024-02-24T11:57:07.099" v="3"/>
        <pc:sldMkLst>
          <pc:docMk/>
          <pc:sldMk cId="3213633716" sldId="517"/>
        </pc:sldMkLst>
        <pc:extLst>
          <p:ext xmlns:p="http://schemas.openxmlformats.org/presentationml/2006/main" uri="{D6D511B9-2390-475A-947B-AFAB55BFBCF1}">
            <pc226:cmChg xmlns:pc226="http://schemas.microsoft.com/office/powerpoint/2022/06/main/command" chg="add">
              <pc226:chgData name="Alexandru Oporanu" userId="S::aoporanu@adobe.com::9932f6a1-6a0f-4b42-955a-6091e45d465a" providerId="AD" clId="Web-{EAD322E3-3992-3707-B47F-80F2F3ADC8A7}" dt="2024-02-24T11:57:07.099" v="3"/>
              <pc2:cmMkLst xmlns:pc2="http://schemas.microsoft.com/office/powerpoint/2019/9/main/command">
                <pc:docMk/>
                <pc:sldMk cId="3213633716" sldId="517"/>
                <pc2:cmMk id="{73F34ADA-035B-4383-B3D2-8A77E4D3C262}"/>
              </pc2:cmMkLst>
            </pc226:cmChg>
          </p:ext>
        </pc:extLst>
      </pc:sldChg>
      <pc:sldChg chg="addCm">
        <pc:chgData name="Alexandru Oporanu" userId="S::aoporanu@adobe.com::9932f6a1-6a0f-4b42-955a-6091e45d465a" providerId="AD" clId="Web-{EAD322E3-3992-3707-B47F-80F2F3ADC8A7}" dt="2024-02-24T11:56:50.349" v="2"/>
        <pc:sldMkLst>
          <pc:docMk/>
          <pc:sldMk cId="1190087350" sldId="518"/>
        </pc:sldMkLst>
        <pc:extLst>
          <p:ext xmlns:p="http://schemas.openxmlformats.org/presentationml/2006/main" uri="{D6D511B9-2390-475A-947B-AFAB55BFBCF1}">
            <pc226:cmChg xmlns:pc226="http://schemas.microsoft.com/office/powerpoint/2022/06/main/command" chg="add">
              <pc226:chgData name="Alexandru Oporanu" userId="S::aoporanu@adobe.com::9932f6a1-6a0f-4b42-955a-6091e45d465a" providerId="AD" clId="Web-{EAD322E3-3992-3707-B47F-80F2F3ADC8A7}" dt="2024-02-24T11:56:50.349" v="2"/>
              <pc2:cmMkLst xmlns:pc2="http://schemas.microsoft.com/office/powerpoint/2019/9/main/command">
                <pc:docMk/>
                <pc:sldMk cId="1190087350" sldId="518"/>
                <pc2:cmMk id="{96A4BF69-22E7-4FD8-BF6F-0A616E25EC5F}"/>
              </pc2:cmMkLst>
            </pc226:cmChg>
          </p:ext>
        </pc:extLst>
      </pc:sldChg>
      <pc:sldChg chg="modCm">
        <pc:chgData name="Alexandru Oporanu" userId="S::aoporanu@adobe.com::9932f6a1-6a0f-4b42-955a-6091e45d465a" providerId="AD" clId="Web-{EAD322E3-3992-3707-B47F-80F2F3ADC8A7}" dt="2024-02-24T11:56:12.957" v="1"/>
        <pc:sldMkLst>
          <pc:docMk/>
          <pc:sldMk cId="3796265810" sldId="519"/>
        </pc:sldMkLst>
        <pc:extLst>
          <p:ext xmlns:p="http://schemas.openxmlformats.org/presentationml/2006/main" uri="{D6D511B9-2390-475A-947B-AFAB55BFBCF1}">
            <pc226:cmChg xmlns:pc226="http://schemas.microsoft.com/office/powerpoint/2022/06/main/command" chg="">
              <pc226:chgData name="Alexandru Oporanu" userId="S::aoporanu@adobe.com::9932f6a1-6a0f-4b42-955a-6091e45d465a" providerId="AD" clId="Web-{EAD322E3-3992-3707-B47F-80F2F3ADC8A7}" dt="2024-02-24T11:56:12.957" v="1"/>
              <pc2:cmMkLst xmlns:pc2="http://schemas.microsoft.com/office/powerpoint/2019/9/main/command">
                <pc:docMk/>
                <pc:sldMk cId="3796265810" sldId="519"/>
                <pc2:cmMk id="{FD872452-F50F-4C3A-9C03-D02A6C24CBC4}"/>
              </pc2:cmMkLst>
              <pc226:cmRplyChg chg="add">
                <pc226:chgData name="Alexandru Oporanu" userId="S::aoporanu@adobe.com::9932f6a1-6a0f-4b42-955a-6091e45d465a" providerId="AD" clId="Web-{EAD322E3-3992-3707-B47F-80F2F3ADC8A7}" dt="2024-02-24T11:56:12.957" v="1"/>
                <pc2:cmRplyMkLst xmlns:pc2="http://schemas.microsoft.com/office/powerpoint/2019/9/main/command">
                  <pc:docMk/>
                  <pc:sldMk cId="3796265810" sldId="519"/>
                  <pc2:cmMk id="{FD872452-F50F-4C3A-9C03-D02A6C24CBC4}"/>
                  <pc2:cmRplyMk id="{45DACEF2-F3E1-431F-A15C-4E64E63C9D05}"/>
                </pc2:cmRplyMkLst>
              </pc226:cmRplyChg>
            </pc226:cmChg>
          </p:ext>
        </pc:extLst>
      </pc:sldChg>
      <pc:sldChg chg="addCm">
        <pc:chgData name="Alexandru Oporanu" userId="S::aoporanu@adobe.com::9932f6a1-6a0f-4b42-955a-6091e45d465a" providerId="AD" clId="Web-{EAD322E3-3992-3707-B47F-80F2F3ADC8A7}" dt="2024-02-24T11:57:26.365" v="4"/>
        <pc:sldMkLst>
          <pc:docMk/>
          <pc:sldMk cId="416719401" sldId="522"/>
        </pc:sldMkLst>
        <pc:extLst>
          <p:ext xmlns:p="http://schemas.openxmlformats.org/presentationml/2006/main" uri="{D6D511B9-2390-475A-947B-AFAB55BFBCF1}">
            <pc226:cmChg xmlns:pc226="http://schemas.microsoft.com/office/powerpoint/2022/06/main/command" chg="add">
              <pc226:chgData name="Alexandru Oporanu" userId="S::aoporanu@adobe.com::9932f6a1-6a0f-4b42-955a-6091e45d465a" providerId="AD" clId="Web-{EAD322E3-3992-3707-B47F-80F2F3ADC8A7}" dt="2024-02-24T11:57:26.365" v="4"/>
              <pc2:cmMkLst xmlns:pc2="http://schemas.microsoft.com/office/powerpoint/2019/9/main/command">
                <pc:docMk/>
                <pc:sldMk cId="416719401" sldId="522"/>
                <pc2:cmMk id="{85A1C0CA-CF85-41CF-8B28-DD7388135DD2}"/>
              </pc2:cmMkLst>
            </pc226:cmChg>
          </p:ext>
        </pc:extLst>
      </pc:sldChg>
    </pc:docChg>
  </pc:docChgLst>
  <pc:docChgLst>
    <pc:chgData name="Victor Grigoriu" userId="3f83bd31-2a4b-4e41-8d4f-a02158482a57" providerId="ADAL" clId="{DF9AA0CE-E4E3-DA48-B331-D1326B052AD0}"/>
    <pc:docChg chg="undo redo custSel addSld delSld modSld sldOrd modSection">
      <pc:chgData name="Victor Grigoriu" userId="3f83bd31-2a4b-4e41-8d4f-a02158482a57" providerId="ADAL" clId="{DF9AA0CE-E4E3-DA48-B331-D1326B052AD0}" dt="2024-03-27T19:12:24.159" v="5375" actId="20577"/>
      <pc:docMkLst>
        <pc:docMk/>
      </pc:docMkLst>
      <pc:sldChg chg="del">
        <pc:chgData name="Victor Grigoriu" userId="3f83bd31-2a4b-4e41-8d4f-a02158482a57" providerId="ADAL" clId="{DF9AA0CE-E4E3-DA48-B331-D1326B052AD0}" dt="2024-02-23T07:54:13.596" v="0" actId="2696"/>
        <pc:sldMkLst>
          <pc:docMk/>
          <pc:sldMk cId="3133684339" sldId="481"/>
        </pc:sldMkLst>
      </pc:sldChg>
      <pc:sldChg chg="add mod modShow">
        <pc:chgData name="Victor Grigoriu" userId="3f83bd31-2a4b-4e41-8d4f-a02158482a57" providerId="ADAL" clId="{DF9AA0CE-E4E3-DA48-B331-D1326B052AD0}" dt="2024-02-23T07:54:34.929" v="2" actId="729"/>
        <pc:sldMkLst>
          <pc:docMk/>
          <pc:sldMk cId="3839873934" sldId="481"/>
        </pc:sldMkLst>
      </pc:sldChg>
      <pc:sldChg chg="delSp modSp mod modClrScheme chgLayout">
        <pc:chgData name="Victor Grigoriu" userId="3f83bd31-2a4b-4e41-8d4f-a02158482a57" providerId="ADAL" clId="{DF9AA0CE-E4E3-DA48-B331-D1326B052AD0}" dt="2024-03-24T18:47:59.583" v="4866" actId="700"/>
        <pc:sldMkLst>
          <pc:docMk/>
          <pc:sldMk cId="1143063464" sldId="493"/>
        </pc:sldMkLst>
      </pc:sldChg>
      <pc:sldChg chg="modSp mod modClrScheme chgLayout modNotesTx">
        <pc:chgData name="Victor Grigoriu" userId="3f83bd31-2a4b-4e41-8d4f-a02158482a57" providerId="ADAL" clId="{DF9AA0CE-E4E3-DA48-B331-D1326B052AD0}" dt="2024-03-27T17:14:15.324" v="5246" actId="20577"/>
        <pc:sldMkLst>
          <pc:docMk/>
          <pc:sldMk cId="847115745" sldId="494"/>
        </pc:sldMkLst>
      </pc:sldChg>
      <pc:sldChg chg="add mod modShow">
        <pc:chgData name="Victor Grigoriu" userId="3f83bd31-2a4b-4e41-8d4f-a02158482a57" providerId="ADAL" clId="{DF9AA0CE-E4E3-DA48-B331-D1326B052AD0}" dt="2024-02-23T07:54:34.929" v="2" actId="729"/>
        <pc:sldMkLst>
          <pc:docMk/>
          <pc:sldMk cId="307886488" sldId="495"/>
        </pc:sldMkLst>
      </pc:sldChg>
      <pc:sldChg chg="del">
        <pc:chgData name="Victor Grigoriu" userId="3f83bd31-2a4b-4e41-8d4f-a02158482a57" providerId="ADAL" clId="{DF9AA0CE-E4E3-DA48-B331-D1326B052AD0}" dt="2024-02-23T07:54:13.596" v="0" actId="2696"/>
        <pc:sldMkLst>
          <pc:docMk/>
          <pc:sldMk cId="2766957776" sldId="495"/>
        </pc:sldMkLst>
      </pc:sldChg>
      <pc:sldChg chg="del">
        <pc:chgData name="Victor Grigoriu" userId="3f83bd31-2a4b-4e41-8d4f-a02158482a57" providerId="ADAL" clId="{DF9AA0CE-E4E3-DA48-B331-D1326B052AD0}" dt="2024-02-23T07:54:13.596" v="0" actId="2696"/>
        <pc:sldMkLst>
          <pc:docMk/>
          <pc:sldMk cId="2866735785" sldId="496"/>
        </pc:sldMkLst>
      </pc:sldChg>
      <pc:sldChg chg="add mod modShow">
        <pc:chgData name="Victor Grigoriu" userId="3f83bd31-2a4b-4e41-8d4f-a02158482a57" providerId="ADAL" clId="{DF9AA0CE-E4E3-DA48-B331-D1326B052AD0}" dt="2024-02-23T07:54:34.929" v="2" actId="729"/>
        <pc:sldMkLst>
          <pc:docMk/>
          <pc:sldMk cId="3710631170" sldId="496"/>
        </pc:sldMkLst>
      </pc:sldChg>
      <pc:sldChg chg="add del mod modShow">
        <pc:chgData name="Victor Grigoriu" userId="3f83bd31-2a4b-4e41-8d4f-a02158482a57" providerId="ADAL" clId="{DF9AA0CE-E4E3-DA48-B331-D1326B052AD0}" dt="2024-02-23T14:09:53.813" v="2420" actId="2696"/>
        <pc:sldMkLst>
          <pc:docMk/>
          <pc:sldMk cId="1332828676" sldId="497"/>
        </pc:sldMkLst>
      </pc:sldChg>
      <pc:sldChg chg="del">
        <pc:chgData name="Victor Grigoriu" userId="3f83bd31-2a4b-4e41-8d4f-a02158482a57" providerId="ADAL" clId="{DF9AA0CE-E4E3-DA48-B331-D1326B052AD0}" dt="2024-02-23T14:07:26.573" v="2417" actId="2696"/>
        <pc:sldMkLst>
          <pc:docMk/>
          <pc:sldMk cId="3449154640" sldId="497"/>
        </pc:sldMkLst>
      </pc:sldChg>
      <pc:sldChg chg="modSp add mod modShow">
        <pc:chgData name="Victor Grigoriu" userId="3f83bd31-2a4b-4e41-8d4f-a02158482a57" providerId="ADAL" clId="{DF9AA0CE-E4E3-DA48-B331-D1326B052AD0}" dt="2024-03-01T07:44:53.016" v="2762" actId="27636"/>
        <pc:sldMkLst>
          <pc:docMk/>
          <pc:sldMk cId="4036647620" sldId="497"/>
        </pc:sldMkLst>
      </pc:sldChg>
      <pc:sldChg chg="add mod modShow">
        <pc:chgData name="Victor Grigoriu" userId="3f83bd31-2a4b-4e41-8d4f-a02158482a57" providerId="ADAL" clId="{DF9AA0CE-E4E3-DA48-B331-D1326B052AD0}" dt="2024-02-23T14:07:38.152" v="2419" actId="729"/>
        <pc:sldMkLst>
          <pc:docMk/>
          <pc:sldMk cId="1991269618" sldId="501"/>
        </pc:sldMkLst>
      </pc:sldChg>
      <pc:sldChg chg="modSp del mod">
        <pc:chgData name="Victor Grigoriu" userId="3f83bd31-2a4b-4e41-8d4f-a02158482a57" providerId="ADAL" clId="{DF9AA0CE-E4E3-DA48-B331-D1326B052AD0}" dt="2024-02-23T14:07:26.573" v="2417" actId="2696"/>
        <pc:sldMkLst>
          <pc:docMk/>
          <pc:sldMk cId="3279290089" sldId="501"/>
        </pc:sldMkLst>
      </pc:sldChg>
      <pc:sldChg chg="modSp mod">
        <pc:chgData name="Victor Grigoriu" userId="3f83bd31-2a4b-4e41-8d4f-a02158482a57" providerId="ADAL" clId="{DF9AA0CE-E4E3-DA48-B331-D1326B052AD0}" dt="2024-03-01T07:48:27.025" v="2797" actId="255"/>
        <pc:sldMkLst>
          <pc:docMk/>
          <pc:sldMk cId="3053346750" sldId="503"/>
        </pc:sldMkLst>
      </pc:sldChg>
      <pc:sldChg chg="del">
        <pc:chgData name="Victor Grigoriu" userId="3f83bd31-2a4b-4e41-8d4f-a02158482a57" providerId="ADAL" clId="{DF9AA0CE-E4E3-DA48-B331-D1326B052AD0}" dt="2024-02-23T07:54:13.596" v="0" actId="2696"/>
        <pc:sldMkLst>
          <pc:docMk/>
          <pc:sldMk cId="1094576325" sldId="504"/>
        </pc:sldMkLst>
      </pc:sldChg>
      <pc:sldChg chg="add mod modShow">
        <pc:chgData name="Victor Grigoriu" userId="3f83bd31-2a4b-4e41-8d4f-a02158482a57" providerId="ADAL" clId="{DF9AA0CE-E4E3-DA48-B331-D1326B052AD0}" dt="2024-02-23T07:54:34.929" v="2" actId="729"/>
        <pc:sldMkLst>
          <pc:docMk/>
          <pc:sldMk cId="3419547324" sldId="504"/>
        </pc:sldMkLst>
      </pc:sldChg>
      <pc:sldChg chg="modSp mod modAnim modNotesTx">
        <pc:chgData name="Victor Grigoriu" userId="3f83bd31-2a4b-4e41-8d4f-a02158482a57" providerId="ADAL" clId="{DF9AA0CE-E4E3-DA48-B331-D1326B052AD0}" dt="2024-03-24T13:15:17.429" v="4656" actId="20577"/>
        <pc:sldMkLst>
          <pc:docMk/>
          <pc:sldMk cId="274599789" sldId="505"/>
        </pc:sldMkLst>
      </pc:sldChg>
      <pc:sldChg chg="add mod modShow">
        <pc:chgData name="Victor Grigoriu" userId="3f83bd31-2a4b-4e41-8d4f-a02158482a57" providerId="ADAL" clId="{DF9AA0CE-E4E3-DA48-B331-D1326B052AD0}" dt="2024-02-23T12:51:12.546" v="2055" actId="729"/>
        <pc:sldMkLst>
          <pc:docMk/>
          <pc:sldMk cId="2517411267" sldId="506"/>
        </pc:sldMkLst>
      </pc:sldChg>
      <pc:sldChg chg="del">
        <pc:chgData name="Victor Grigoriu" userId="3f83bd31-2a4b-4e41-8d4f-a02158482a57" providerId="ADAL" clId="{DF9AA0CE-E4E3-DA48-B331-D1326B052AD0}" dt="2024-02-23T12:51:03.745" v="2053" actId="2696"/>
        <pc:sldMkLst>
          <pc:docMk/>
          <pc:sldMk cId="3880493308" sldId="506"/>
        </pc:sldMkLst>
      </pc:sldChg>
      <pc:sldChg chg="modSp mod modAnim">
        <pc:chgData name="Victor Grigoriu" userId="3f83bd31-2a4b-4e41-8d4f-a02158482a57" providerId="ADAL" clId="{DF9AA0CE-E4E3-DA48-B331-D1326B052AD0}" dt="2024-03-24T13:06:41.659" v="4489" actId="5793"/>
        <pc:sldMkLst>
          <pc:docMk/>
          <pc:sldMk cId="3366788427" sldId="508"/>
        </pc:sldMkLst>
      </pc:sldChg>
      <pc:sldChg chg="modSp mod modAnim modNotesTx">
        <pc:chgData name="Victor Grigoriu" userId="3f83bd31-2a4b-4e41-8d4f-a02158482a57" providerId="ADAL" clId="{DF9AA0CE-E4E3-DA48-B331-D1326B052AD0}" dt="2024-03-25T19:10:27.937" v="5134" actId="20577"/>
        <pc:sldMkLst>
          <pc:docMk/>
          <pc:sldMk cId="3417987223" sldId="509"/>
        </pc:sldMkLst>
      </pc:sldChg>
      <pc:sldChg chg="add mod modShow">
        <pc:chgData name="Victor Grigoriu" userId="3f83bd31-2a4b-4e41-8d4f-a02158482a57" providerId="ADAL" clId="{DF9AA0CE-E4E3-DA48-B331-D1326B052AD0}" dt="2024-02-23T14:07:38.152" v="2419" actId="729"/>
        <pc:sldMkLst>
          <pc:docMk/>
          <pc:sldMk cId="2312600922" sldId="510"/>
        </pc:sldMkLst>
      </pc:sldChg>
      <pc:sldChg chg="del">
        <pc:chgData name="Victor Grigoriu" userId="3f83bd31-2a4b-4e41-8d4f-a02158482a57" providerId="ADAL" clId="{DF9AA0CE-E4E3-DA48-B331-D1326B052AD0}" dt="2024-02-23T14:07:26.573" v="2417" actId="2696"/>
        <pc:sldMkLst>
          <pc:docMk/>
          <pc:sldMk cId="2376317309" sldId="510"/>
        </pc:sldMkLst>
      </pc:sldChg>
      <pc:sldChg chg="add mod modShow">
        <pc:chgData name="Victor Grigoriu" userId="3f83bd31-2a4b-4e41-8d4f-a02158482a57" providerId="ADAL" clId="{DF9AA0CE-E4E3-DA48-B331-D1326B052AD0}" dt="2024-02-23T14:07:38.152" v="2419" actId="729"/>
        <pc:sldMkLst>
          <pc:docMk/>
          <pc:sldMk cId="939603312" sldId="511"/>
        </pc:sldMkLst>
      </pc:sldChg>
      <pc:sldChg chg="del">
        <pc:chgData name="Victor Grigoriu" userId="3f83bd31-2a4b-4e41-8d4f-a02158482a57" providerId="ADAL" clId="{DF9AA0CE-E4E3-DA48-B331-D1326B052AD0}" dt="2024-02-23T14:07:26.573" v="2417" actId="2696"/>
        <pc:sldMkLst>
          <pc:docMk/>
          <pc:sldMk cId="3116730333" sldId="511"/>
        </pc:sldMkLst>
      </pc:sldChg>
      <pc:sldChg chg="modSp add mod">
        <pc:chgData name="Victor Grigoriu" userId="3f83bd31-2a4b-4e41-8d4f-a02158482a57" providerId="ADAL" clId="{DF9AA0CE-E4E3-DA48-B331-D1326B052AD0}" dt="2024-03-01T07:45:23.578" v="2764" actId="404"/>
        <pc:sldMkLst>
          <pc:docMk/>
          <pc:sldMk cId="1737395826" sldId="512"/>
        </pc:sldMkLst>
      </pc:sldChg>
      <pc:sldChg chg="modSp mod">
        <pc:chgData name="Victor Grigoriu" userId="3f83bd31-2a4b-4e41-8d4f-a02158482a57" providerId="ADAL" clId="{DF9AA0CE-E4E3-DA48-B331-D1326B052AD0}" dt="2024-02-23T11:16:20.587" v="1482" actId="2711"/>
        <pc:sldMkLst>
          <pc:docMk/>
          <pc:sldMk cId="1543969439" sldId="515"/>
        </pc:sldMkLst>
      </pc:sldChg>
      <pc:sldChg chg="modSp mod modAnim">
        <pc:chgData name="Victor Grigoriu" userId="3f83bd31-2a4b-4e41-8d4f-a02158482a57" providerId="ADAL" clId="{DF9AA0CE-E4E3-DA48-B331-D1326B052AD0}" dt="2024-03-25T19:19:56.968" v="5229"/>
        <pc:sldMkLst>
          <pc:docMk/>
          <pc:sldMk cId="2499898228" sldId="516"/>
        </pc:sldMkLst>
      </pc:sldChg>
      <pc:sldChg chg="addSp delSp modSp add mod ord modCm">
        <pc:chgData name="Victor Grigoriu" userId="3f83bd31-2a4b-4e41-8d4f-a02158482a57" providerId="ADAL" clId="{DF9AA0CE-E4E3-DA48-B331-D1326B052AD0}" dt="2024-03-24T11:58:48.198" v="4192"/>
        <pc:sldMkLst>
          <pc:docMk/>
          <pc:sldMk cId="3213633716" sldId="517"/>
        </pc:sldMkLst>
        <pc:extLst>
          <p:ext xmlns:p="http://schemas.openxmlformats.org/presentationml/2006/main" uri="{D6D511B9-2390-475A-947B-AFAB55BFBCF1}">
            <pc226:cmChg xmlns:pc226="http://schemas.microsoft.com/office/powerpoint/2022/06/main/command" chg="mod">
              <pc226:chgData name="Victor Grigoriu" userId="3f83bd31-2a4b-4e41-8d4f-a02158482a57" providerId="ADAL" clId="{DF9AA0CE-E4E3-DA48-B331-D1326B052AD0}" dt="2024-03-24T11:58:48.198" v="4192"/>
              <pc2:cmMkLst xmlns:pc2="http://schemas.microsoft.com/office/powerpoint/2019/9/main/command">
                <pc:docMk/>
                <pc:sldMk cId="3213633716" sldId="517"/>
                <pc2:cmMk id="{73F34ADA-035B-4383-B3D2-8A77E4D3C262}"/>
              </pc2:cmMkLst>
            </pc226:cmChg>
          </p:ext>
        </pc:extLst>
      </pc:sldChg>
      <pc:sldChg chg="modSp new mod ord modAnim modCm modNotesTx">
        <pc:chgData name="Victor Grigoriu" userId="3f83bd31-2a4b-4e41-8d4f-a02158482a57" providerId="ADAL" clId="{DF9AA0CE-E4E3-DA48-B331-D1326B052AD0}" dt="2024-03-27T17:17:15.932" v="5335" actId="20577"/>
        <pc:sldMkLst>
          <pc:docMk/>
          <pc:sldMk cId="1190087350" sldId="518"/>
        </pc:sldMkLst>
        <pc:extLst>
          <p:ext xmlns:p="http://schemas.openxmlformats.org/presentationml/2006/main" uri="{D6D511B9-2390-475A-947B-AFAB55BFBCF1}">
            <pc226:cmChg xmlns:pc226="http://schemas.microsoft.com/office/powerpoint/2022/06/main/command" chg="mod">
              <pc226:chgData name="Victor Grigoriu" userId="3f83bd31-2a4b-4e41-8d4f-a02158482a57" providerId="ADAL" clId="{DF9AA0CE-E4E3-DA48-B331-D1326B052AD0}" dt="2024-03-25T18:20:04.630" v="4997"/>
              <pc2:cmMkLst xmlns:pc2="http://schemas.microsoft.com/office/powerpoint/2019/9/main/command">
                <pc:docMk/>
                <pc:sldMk cId="1190087350" sldId="518"/>
                <pc2:cmMk id="{96A4BF69-22E7-4FD8-BF6F-0A616E25EC5F}"/>
              </pc2:cmMkLst>
            </pc226:cmChg>
          </p:ext>
        </pc:extLst>
      </pc:sldChg>
      <pc:sldChg chg="modSp new mod modCm modNotesTx">
        <pc:chgData name="Victor Grigoriu" userId="3f83bd31-2a4b-4e41-8d4f-a02158482a57" providerId="ADAL" clId="{DF9AA0CE-E4E3-DA48-B331-D1326B052AD0}" dt="2024-03-24T12:15:53.309" v="4459" actId="20577"/>
        <pc:sldMkLst>
          <pc:docMk/>
          <pc:sldMk cId="3796265810" sldId="519"/>
        </pc:sldMkLst>
        <pc:extLst>
          <p:ext xmlns:p="http://schemas.openxmlformats.org/presentationml/2006/main" uri="{D6D511B9-2390-475A-947B-AFAB55BFBCF1}">
            <pc226:cmChg xmlns:pc226="http://schemas.microsoft.com/office/powerpoint/2022/06/main/command" chg="mod">
              <pc226:chgData name="Victor Grigoriu" userId="3f83bd31-2a4b-4e41-8d4f-a02158482a57" providerId="ADAL" clId="{DF9AA0CE-E4E3-DA48-B331-D1326B052AD0}" dt="2024-03-01T07:42:14.050" v="2710"/>
              <pc2:cmMkLst xmlns:pc2="http://schemas.microsoft.com/office/powerpoint/2019/9/main/command">
                <pc:docMk/>
                <pc:sldMk cId="3796265810" sldId="519"/>
                <pc2:cmMk id="{FD872452-F50F-4C3A-9C03-D02A6C24CBC4}"/>
              </pc2:cmMkLst>
              <pc226:cmRplyChg chg="add">
                <pc226:chgData name="Victor Grigoriu" userId="3f83bd31-2a4b-4e41-8d4f-a02158482a57" providerId="ADAL" clId="{DF9AA0CE-E4E3-DA48-B331-D1326B052AD0}" dt="2024-03-01T07:42:14.050" v="2710"/>
                <pc2:cmRplyMkLst xmlns:pc2="http://schemas.microsoft.com/office/powerpoint/2019/9/main/command">
                  <pc:docMk/>
                  <pc:sldMk cId="3796265810" sldId="519"/>
                  <pc2:cmMk id="{FD872452-F50F-4C3A-9C03-D02A6C24CBC4}"/>
                  <pc2:cmRplyMk id="{B19460E1-E17D-9542-89D9-C408BE0CD633}"/>
                </pc2:cmRplyMkLst>
              </pc226:cmRplyChg>
            </pc226:cmChg>
          </p:ext>
        </pc:extLst>
      </pc:sldChg>
      <pc:sldChg chg="add del">
        <pc:chgData name="Victor Grigoriu" userId="3f83bd31-2a4b-4e41-8d4f-a02158482a57" providerId="ADAL" clId="{DF9AA0CE-E4E3-DA48-B331-D1326B052AD0}" dt="2024-02-23T10:30:49.377" v="1109" actId="2696"/>
        <pc:sldMkLst>
          <pc:docMk/>
          <pc:sldMk cId="726730236" sldId="520"/>
        </pc:sldMkLst>
      </pc:sldChg>
      <pc:sldChg chg="add mod modShow">
        <pc:chgData name="Victor Grigoriu" userId="3f83bd31-2a4b-4e41-8d4f-a02158482a57" providerId="ADAL" clId="{DF9AA0CE-E4E3-DA48-B331-D1326B052AD0}" dt="2024-02-23T10:31:09.726" v="1111" actId="729"/>
        <pc:sldMkLst>
          <pc:docMk/>
          <pc:sldMk cId="1798989645" sldId="520"/>
        </pc:sldMkLst>
      </pc:sldChg>
      <pc:sldChg chg="addSp delSp modSp new mod ord modClrScheme modCm chgLayout">
        <pc:chgData name="Victor Grigoriu" userId="3f83bd31-2a4b-4e41-8d4f-a02158482a57" providerId="ADAL" clId="{DF9AA0CE-E4E3-DA48-B331-D1326B052AD0}" dt="2024-03-24T18:49:51.550" v="4995"/>
        <pc:sldMkLst>
          <pc:docMk/>
          <pc:sldMk cId="1595808914" sldId="521"/>
        </pc:sldMkLst>
        <pc:extLst>
          <p:ext xmlns:p="http://schemas.openxmlformats.org/presentationml/2006/main" uri="{D6D511B9-2390-475A-947B-AFAB55BFBCF1}">
            <pc226:cmChg xmlns:pc226="http://schemas.microsoft.com/office/powerpoint/2022/06/main/command" chg="mod">
              <pc226:chgData name="Victor Grigoriu" userId="3f83bd31-2a4b-4e41-8d4f-a02158482a57" providerId="ADAL" clId="{DF9AA0CE-E4E3-DA48-B331-D1326B052AD0}" dt="2024-03-24T18:49:51.550" v="4995"/>
              <pc2:cmMkLst xmlns:pc2="http://schemas.microsoft.com/office/powerpoint/2019/9/main/command">
                <pc:docMk/>
                <pc:sldMk cId="1595808914" sldId="521"/>
                <pc2:cmMk id="{9DD4612A-9C5A-496B-B599-7880E86B12FA}"/>
              </pc2:cmMkLst>
            </pc226:cmChg>
          </p:ext>
        </pc:extLst>
      </pc:sldChg>
      <pc:sldChg chg="new del">
        <pc:chgData name="Victor Grigoriu" userId="3f83bd31-2a4b-4e41-8d4f-a02158482a57" providerId="ADAL" clId="{DF9AA0CE-E4E3-DA48-B331-D1326B052AD0}" dt="2024-02-23T10:02:03.011" v="454" actId="680"/>
        <pc:sldMkLst>
          <pc:docMk/>
          <pc:sldMk cId="3372414367" sldId="521"/>
        </pc:sldMkLst>
      </pc:sldChg>
      <pc:sldChg chg="modSp new mod modAnim modNotesTx">
        <pc:chgData name="Victor Grigoriu" userId="3f83bd31-2a4b-4e41-8d4f-a02158482a57" providerId="ADAL" clId="{DF9AA0CE-E4E3-DA48-B331-D1326B052AD0}" dt="2024-03-25T18:26:35.389" v="5046" actId="20577"/>
        <pc:sldMkLst>
          <pc:docMk/>
          <pc:sldMk cId="416719401" sldId="522"/>
        </pc:sldMkLst>
      </pc:sldChg>
      <pc:sldChg chg="modSp new mod modAnim modNotesTx">
        <pc:chgData name="Victor Grigoriu" userId="3f83bd31-2a4b-4e41-8d4f-a02158482a57" providerId="ADAL" clId="{DF9AA0CE-E4E3-DA48-B331-D1326B052AD0}" dt="2024-03-25T18:30:22.739" v="5063" actId="20577"/>
        <pc:sldMkLst>
          <pc:docMk/>
          <pc:sldMk cId="2655983078" sldId="523"/>
        </pc:sldMkLst>
      </pc:sldChg>
      <pc:sldChg chg="modSp new mod modAnim modCm">
        <pc:chgData name="Victor Grigoriu" userId="3f83bd31-2a4b-4e41-8d4f-a02158482a57" providerId="ADAL" clId="{DF9AA0CE-E4E3-DA48-B331-D1326B052AD0}" dt="2024-03-24T13:04:29.997" v="4478"/>
        <pc:sldMkLst>
          <pc:docMk/>
          <pc:sldMk cId="4287213434" sldId="524"/>
        </pc:sldMkLst>
        <pc:extLst>
          <p:ext xmlns:p="http://schemas.openxmlformats.org/presentationml/2006/main" uri="{D6D511B9-2390-475A-947B-AFAB55BFBCF1}">
            <pc226:cmChg xmlns:pc226="http://schemas.microsoft.com/office/powerpoint/2022/06/main/command" chg="mod">
              <pc226:chgData name="Victor Grigoriu" userId="3f83bd31-2a4b-4e41-8d4f-a02158482a57" providerId="ADAL" clId="{DF9AA0CE-E4E3-DA48-B331-D1326B052AD0}" dt="2024-03-01T13:22:00.672" v="4190"/>
              <pc2:cmMkLst xmlns:pc2="http://schemas.microsoft.com/office/powerpoint/2019/9/main/command">
                <pc:docMk/>
                <pc:sldMk cId="4287213434" sldId="524"/>
                <pc2:cmMk id="{9F927869-29E9-4145-A038-35165DB43E36}"/>
              </pc2:cmMkLst>
              <pc226:cmRplyChg chg="add">
                <pc226:chgData name="Victor Grigoriu" userId="3f83bd31-2a4b-4e41-8d4f-a02158482a57" providerId="ADAL" clId="{DF9AA0CE-E4E3-DA48-B331-D1326B052AD0}" dt="2024-02-23T15:24:21.586" v="2602"/>
                <pc2:cmRplyMkLst xmlns:pc2="http://schemas.microsoft.com/office/powerpoint/2019/9/main/command">
                  <pc:docMk/>
                  <pc:sldMk cId="4287213434" sldId="524"/>
                  <pc2:cmMk id="{9F927869-29E9-4145-A038-35165DB43E36}"/>
                  <pc2:cmRplyMk id="{1C19A706-BBDA-804F-AEA8-50F8037738D7}"/>
                </pc2:cmRplyMkLst>
              </pc226:cmRplyChg>
              <pc226:cmRplyChg chg="add">
                <pc226:chgData name="Victor Grigoriu" userId="3f83bd31-2a4b-4e41-8d4f-a02158482a57" providerId="ADAL" clId="{DF9AA0CE-E4E3-DA48-B331-D1326B052AD0}" dt="2024-03-01T13:22:00.672" v="4190"/>
                <pc2:cmRplyMkLst xmlns:pc2="http://schemas.microsoft.com/office/powerpoint/2019/9/main/command">
                  <pc:docMk/>
                  <pc:sldMk cId="4287213434" sldId="524"/>
                  <pc2:cmMk id="{9F927869-29E9-4145-A038-35165DB43E36}"/>
                  <pc2:cmRplyMk id="{8EC89470-7ABF-C942-BB10-03E8E08D25CD}"/>
                </pc2:cmRplyMkLst>
              </pc226:cmRplyChg>
            </pc226:cmChg>
          </p:ext>
        </pc:extLst>
      </pc:sldChg>
      <pc:sldChg chg="modSp new mod modAnim modNotesTx">
        <pc:chgData name="Victor Grigoriu" userId="3f83bd31-2a4b-4e41-8d4f-a02158482a57" providerId="ADAL" clId="{DF9AA0CE-E4E3-DA48-B331-D1326B052AD0}" dt="2024-03-24T13:05:15.280" v="4480"/>
        <pc:sldMkLst>
          <pc:docMk/>
          <pc:sldMk cId="638479962" sldId="525"/>
        </pc:sldMkLst>
      </pc:sldChg>
      <pc:sldChg chg="modSp new mod modAnim modNotesTx">
        <pc:chgData name="Victor Grigoriu" userId="3f83bd31-2a4b-4e41-8d4f-a02158482a57" providerId="ADAL" clId="{DF9AA0CE-E4E3-DA48-B331-D1326B052AD0}" dt="2024-03-25T19:12:43.996" v="5193" actId="20577"/>
        <pc:sldMkLst>
          <pc:docMk/>
          <pc:sldMk cId="1760322846" sldId="526"/>
        </pc:sldMkLst>
      </pc:sldChg>
      <pc:sldChg chg="modSp new mod">
        <pc:chgData name="Victor Grigoriu" userId="3f83bd31-2a4b-4e41-8d4f-a02158482a57" providerId="ADAL" clId="{DF9AA0CE-E4E3-DA48-B331-D1326B052AD0}" dt="2024-03-01T07:48:14.324" v="2796" actId="404"/>
        <pc:sldMkLst>
          <pc:docMk/>
          <pc:sldMk cId="1959774161" sldId="527"/>
        </pc:sldMkLst>
      </pc:sldChg>
      <pc:sldChg chg="modSp add mod modAnim modNotesTx">
        <pc:chgData name="Victor Grigoriu" userId="3f83bd31-2a4b-4e41-8d4f-a02158482a57" providerId="ADAL" clId="{DF9AA0CE-E4E3-DA48-B331-D1326B052AD0}" dt="2024-03-27T18:59:34.045" v="5373" actId="20577"/>
        <pc:sldMkLst>
          <pc:docMk/>
          <pc:sldMk cId="2149736777" sldId="528"/>
        </pc:sldMkLst>
      </pc:sldChg>
      <pc:sldChg chg="addSp delSp modSp new mod">
        <pc:chgData name="Victor Grigoriu" userId="3f83bd31-2a4b-4e41-8d4f-a02158482a57" providerId="ADAL" clId="{DF9AA0CE-E4E3-DA48-B331-D1326B052AD0}" dt="2024-02-23T14:15:54.828" v="2586" actId="2711"/>
        <pc:sldMkLst>
          <pc:docMk/>
          <pc:sldMk cId="461327758" sldId="529"/>
        </pc:sldMkLst>
      </pc:sldChg>
      <pc:sldChg chg="addSp delSp modSp new del mod modClrScheme chgLayout">
        <pc:chgData name="Victor Grigoriu" userId="3f83bd31-2a4b-4e41-8d4f-a02158482a57" providerId="ADAL" clId="{DF9AA0CE-E4E3-DA48-B331-D1326B052AD0}" dt="2024-03-01T07:30:49.836" v="2609" actId="2696"/>
        <pc:sldMkLst>
          <pc:docMk/>
          <pc:sldMk cId="31177581" sldId="530"/>
        </pc:sldMkLst>
      </pc:sldChg>
      <pc:sldChg chg="new del">
        <pc:chgData name="Victor Grigoriu" userId="3f83bd31-2a4b-4e41-8d4f-a02158482a57" providerId="ADAL" clId="{DF9AA0CE-E4E3-DA48-B331-D1326B052AD0}" dt="2024-03-01T07:29:45.405" v="2606" actId="2696"/>
        <pc:sldMkLst>
          <pc:docMk/>
          <pc:sldMk cId="1202731038" sldId="530"/>
        </pc:sldMkLst>
      </pc:sldChg>
      <pc:sldChg chg="addSp delSp modSp new mod modClrScheme chgLayout">
        <pc:chgData name="Victor Grigoriu" userId="3f83bd31-2a4b-4e41-8d4f-a02158482a57" providerId="ADAL" clId="{DF9AA0CE-E4E3-DA48-B331-D1326B052AD0}" dt="2024-03-01T07:46:57.644" v="2791" actId="20577"/>
        <pc:sldMkLst>
          <pc:docMk/>
          <pc:sldMk cId="3034135450" sldId="530"/>
        </pc:sldMkLst>
      </pc:sldChg>
      <pc:sldChg chg="modSp new del mod">
        <pc:chgData name="Victor Grigoriu" userId="3f83bd31-2a4b-4e41-8d4f-a02158482a57" providerId="ADAL" clId="{DF9AA0CE-E4E3-DA48-B331-D1326B052AD0}" dt="2024-03-01T07:44:47.013" v="2760" actId="2696"/>
        <pc:sldMkLst>
          <pc:docMk/>
          <pc:sldMk cId="3399667278" sldId="530"/>
        </pc:sldMkLst>
      </pc:sldChg>
      <pc:sldChg chg="addSp delSp modSp new mod modClrScheme chgLayout">
        <pc:chgData name="Victor Grigoriu" userId="3f83bd31-2a4b-4e41-8d4f-a02158482a57" providerId="ADAL" clId="{DF9AA0CE-E4E3-DA48-B331-D1326B052AD0}" dt="2024-03-01T07:59:38.629" v="2837" actId="14100"/>
        <pc:sldMkLst>
          <pc:docMk/>
          <pc:sldMk cId="3774406838" sldId="531"/>
        </pc:sldMkLst>
      </pc:sldChg>
      <pc:sldChg chg="modSp new mod modAnim">
        <pc:chgData name="Victor Grigoriu" userId="3f83bd31-2a4b-4e41-8d4f-a02158482a57" providerId="ADAL" clId="{DF9AA0CE-E4E3-DA48-B331-D1326B052AD0}" dt="2024-03-27T19:12:24.159" v="5375" actId="20577"/>
        <pc:sldMkLst>
          <pc:docMk/>
          <pc:sldMk cId="1002525846" sldId="532"/>
        </pc:sldMkLst>
      </pc:sldChg>
      <pc:sldChg chg="modSp add mod modAnim">
        <pc:chgData name="Victor Grigoriu" userId="3f83bd31-2a4b-4e41-8d4f-a02158482a57" providerId="ADAL" clId="{DF9AA0CE-E4E3-DA48-B331-D1326B052AD0}" dt="2024-03-25T19:23:07.740" v="5233"/>
        <pc:sldMkLst>
          <pc:docMk/>
          <pc:sldMk cId="3482113296" sldId="533"/>
        </pc:sldMkLst>
      </pc:sldChg>
      <pc:sldChg chg="modSp new mod modAnim">
        <pc:chgData name="Victor Grigoriu" userId="3f83bd31-2a4b-4e41-8d4f-a02158482a57" providerId="ADAL" clId="{DF9AA0CE-E4E3-DA48-B331-D1326B052AD0}" dt="2024-03-25T19:26:29.505" v="5235"/>
        <pc:sldMkLst>
          <pc:docMk/>
          <pc:sldMk cId="1593952475" sldId="534"/>
        </pc:sldMkLst>
      </pc:sldChg>
      <pc:sldChg chg="add modNotesTx">
        <pc:chgData name="Victor Grigoriu" userId="3f83bd31-2a4b-4e41-8d4f-a02158482a57" providerId="ADAL" clId="{DF9AA0CE-E4E3-DA48-B331-D1326B052AD0}" dt="2024-03-27T17:20:35.560" v="5336"/>
        <pc:sldMkLst>
          <pc:docMk/>
          <pc:sldMk cId="300423859" sldId="535"/>
        </pc:sldMkLst>
      </pc:sldChg>
    </pc:docChg>
  </pc:docChgLst>
  <pc:docChgLst>
    <pc:chgData name="Victor Grigoriu" userId="S::grigoriu@adobe.com::3f83bd31-2a4b-4e41-8d4f-a02158482a57" providerId="AD" clId="Web-{422FEE1A-4855-46F7-55CE-8A5D47C14C4F}"/>
    <pc:docChg chg="">
      <pc:chgData name="Victor Grigoriu" userId="S::grigoriu@adobe.com::3f83bd31-2a4b-4e41-8d4f-a02158482a57" providerId="AD" clId="Web-{422FEE1A-4855-46F7-55CE-8A5D47C14C4F}" dt="2024-02-26T07:06:16.963" v="0"/>
      <pc:docMkLst>
        <pc:docMk/>
      </pc:docMkLst>
      <pc:sldChg chg="modCm">
        <pc:chgData name="Victor Grigoriu" userId="S::grigoriu@adobe.com::3f83bd31-2a4b-4e41-8d4f-a02158482a57" providerId="AD" clId="Web-{422FEE1A-4855-46F7-55CE-8A5D47C14C4F}" dt="2024-02-26T07:06:16.963" v="0"/>
        <pc:sldMkLst>
          <pc:docMk/>
          <pc:sldMk cId="3796265810" sldId="519"/>
        </pc:sldMkLst>
        <pc:extLst>
          <p:ext xmlns:p="http://schemas.openxmlformats.org/presentationml/2006/main" uri="{D6D511B9-2390-475A-947B-AFAB55BFBCF1}">
            <pc226:cmChg xmlns:pc226="http://schemas.microsoft.com/office/powerpoint/2022/06/main/command" chg="">
              <pc226:chgData name="Victor Grigoriu" userId="S::grigoriu@adobe.com::3f83bd31-2a4b-4e41-8d4f-a02158482a57" providerId="AD" clId="Web-{422FEE1A-4855-46F7-55CE-8A5D47C14C4F}" dt="2024-02-26T07:06:16.963" v="0"/>
              <pc2:cmMkLst xmlns:pc2="http://schemas.microsoft.com/office/powerpoint/2019/9/main/command">
                <pc:docMk/>
                <pc:sldMk cId="3796265810" sldId="519"/>
                <pc2:cmMk id="{FD872452-F50F-4C3A-9C03-D02A6C24CBC4}"/>
              </pc2:cmMkLst>
              <pc226:cmRplyChg chg="mod modRxn">
                <pc226:chgData name="Victor Grigoriu" userId="S::grigoriu@adobe.com::3f83bd31-2a4b-4e41-8d4f-a02158482a57" providerId="AD" clId="Web-{422FEE1A-4855-46F7-55CE-8A5D47C14C4F}" dt="2024-02-26T07:06:16.963" v="0"/>
                <pc2:cmRplyMkLst xmlns:pc2="http://schemas.microsoft.com/office/powerpoint/2019/9/main/command">
                  <pc:docMk/>
                  <pc:sldMk cId="3796265810" sldId="519"/>
                  <pc2:cmMk id="{FD872452-F50F-4C3A-9C03-D02A6C24CBC4}"/>
                  <pc2:cmRplyMk id="{45DACEF2-F3E1-431F-A15C-4E64E63C9D05}"/>
                </pc2:cmRplyMkLst>
              </pc226:cmRplyChg>
            </pc226:cmChg>
          </p:ext>
        </pc:extLst>
      </pc:sldChg>
    </pc:docChg>
  </pc:docChgLst>
  <pc:docChgLst>
    <pc:chgData name="Victor Grigoriu" userId="S::grigoriu@adobe.com::3f83bd31-2a4b-4e41-8d4f-a02158482a57" providerId="AD" clId="Web-{DFE1ED84-7D36-35E8-C294-D0B4454AE111}"/>
    <pc:docChg chg="mod modSld">
      <pc:chgData name="Victor Grigoriu" userId="S::grigoriu@adobe.com::3f83bd31-2a4b-4e41-8d4f-a02158482a57" providerId="AD" clId="Web-{DFE1ED84-7D36-35E8-C294-D0B4454AE111}" dt="2024-02-23T15:20:00.671" v="7" actId="20577"/>
      <pc:docMkLst>
        <pc:docMk/>
      </pc:docMkLst>
      <pc:sldChg chg="modCm">
        <pc:chgData name="Victor Grigoriu" userId="S::grigoriu@adobe.com::3f83bd31-2a4b-4e41-8d4f-a02158482a57" providerId="AD" clId="Web-{DFE1ED84-7D36-35E8-C294-D0B4454AE111}" dt="2024-02-23T15:15:34.677" v="2"/>
        <pc:sldMkLst>
          <pc:docMk/>
          <pc:sldMk cId="3796265810" sldId="519"/>
        </pc:sldMkLst>
        <pc:extLst>
          <p:ext xmlns:p="http://schemas.openxmlformats.org/presentationml/2006/main" uri="{D6D511B9-2390-475A-947B-AFAB55BFBCF1}">
            <pc226:cmChg xmlns:pc226="http://schemas.microsoft.com/office/powerpoint/2022/06/main/command" chg="">
              <pc226:chgData name="Victor Grigoriu" userId="S::grigoriu@adobe.com::3f83bd31-2a4b-4e41-8d4f-a02158482a57" providerId="AD" clId="Web-{DFE1ED84-7D36-35E8-C294-D0B4454AE111}" dt="2024-02-23T15:15:34.677" v="2"/>
              <pc2:cmMkLst xmlns:pc2="http://schemas.microsoft.com/office/powerpoint/2019/9/main/command">
                <pc:docMk/>
                <pc:sldMk cId="3796265810" sldId="519"/>
                <pc2:cmMk id="{FD872452-F50F-4C3A-9C03-D02A6C24CBC4}"/>
              </pc2:cmMkLst>
              <pc226:cmRplyChg chg="add">
                <pc226:chgData name="Victor Grigoriu" userId="S::grigoriu@adobe.com::3f83bd31-2a4b-4e41-8d4f-a02158482a57" providerId="AD" clId="Web-{DFE1ED84-7D36-35E8-C294-D0B4454AE111}" dt="2024-02-23T15:15:34.677" v="2"/>
                <pc2:cmRplyMkLst xmlns:pc2="http://schemas.microsoft.com/office/powerpoint/2019/9/main/command">
                  <pc:docMk/>
                  <pc:sldMk cId="3796265810" sldId="519"/>
                  <pc2:cmMk id="{FD872452-F50F-4C3A-9C03-D02A6C24CBC4}"/>
                  <pc2:cmRplyMk id="{0A19AE60-CBB2-43B7-8E58-E5519BCC925F}"/>
                </pc2:cmRplyMkLst>
              </pc226:cmRplyChg>
            </pc226:cmChg>
          </p:ext>
        </pc:extLst>
      </pc:sldChg>
      <pc:sldChg chg="modCm">
        <pc:chgData name="Victor Grigoriu" userId="S::grigoriu@adobe.com::3f83bd31-2a4b-4e41-8d4f-a02158482a57" providerId="AD" clId="Web-{DFE1ED84-7D36-35E8-C294-D0B4454AE111}" dt="2024-02-23T15:14:06.158" v="1"/>
        <pc:sldMkLst>
          <pc:docMk/>
          <pc:sldMk cId="1595808914" sldId="521"/>
        </pc:sldMkLst>
        <pc:extLst>
          <p:ext xmlns:p="http://schemas.openxmlformats.org/presentationml/2006/main" uri="{D6D511B9-2390-475A-947B-AFAB55BFBCF1}">
            <pc226:cmChg xmlns:pc226="http://schemas.microsoft.com/office/powerpoint/2022/06/main/command" chg="mod modRxn">
              <pc226:chgData name="Victor Grigoriu" userId="S::grigoriu@adobe.com::3f83bd31-2a4b-4e41-8d4f-a02158482a57" providerId="AD" clId="Web-{DFE1ED84-7D36-35E8-C294-D0B4454AE111}" dt="2024-02-23T15:14:06.158" v="1"/>
              <pc2:cmMkLst xmlns:pc2="http://schemas.microsoft.com/office/powerpoint/2019/9/main/command">
                <pc:docMk/>
                <pc:sldMk cId="1595808914" sldId="521"/>
                <pc2:cmMk id="{9DD4612A-9C5A-496B-B599-7880E86B12FA}"/>
              </pc2:cmMkLst>
            </pc226:cmChg>
          </p:ext>
        </pc:extLst>
      </pc:sldChg>
      <pc:sldChg chg="modSp modCm">
        <pc:chgData name="Victor Grigoriu" userId="S::grigoriu@adobe.com::3f83bd31-2a4b-4e41-8d4f-a02158482a57" providerId="AD" clId="Web-{DFE1ED84-7D36-35E8-C294-D0B4454AE111}" dt="2024-02-23T15:20:00.671" v="7" actId="20577"/>
        <pc:sldMkLst>
          <pc:docMk/>
          <pc:sldMk cId="4287213434" sldId="524"/>
        </pc:sldMkLst>
        <pc:extLst>
          <p:ext xmlns:p="http://schemas.openxmlformats.org/presentationml/2006/main" uri="{D6D511B9-2390-475A-947B-AFAB55BFBCF1}">
            <pc226:cmChg xmlns:pc226="http://schemas.microsoft.com/office/powerpoint/2022/06/main/command" chg="mod">
              <pc226:chgData name="Victor Grigoriu" userId="S::grigoriu@adobe.com::3f83bd31-2a4b-4e41-8d4f-a02158482a57" providerId="AD" clId="Web-{DFE1ED84-7D36-35E8-C294-D0B4454AE111}" dt="2024-02-23T15:19:54.327" v="6" actId="20577"/>
              <pc2:cmMkLst xmlns:pc2="http://schemas.microsoft.com/office/powerpoint/2019/9/main/command">
                <pc:docMk/>
                <pc:sldMk cId="4287213434" sldId="524"/>
                <pc2:cmMk id="{9F927869-29E9-4145-A038-35165DB43E36}"/>
              </pc2:cmMkLst>
            </pc226:cmChg>
          </p:ext>
        </pc:extLst>
      </pc:sldChg>
    </pc:docChg>
  </pc:docChgLst>
  <pc:docChgLst>
    <pc:chgData name="Mihai Balan" userId="4c594eb5-4c04-4560-b9a9-d79e5ddb3628" providerId="ADAL" clId="{2A44AF29-F8F8-4409-BBFD-96518E122C0B}"/>
    <pc:docChg chg="modSld">
      <pc:chgData name="Mihai Balan" userId="4c594eb5-4c04-4560-b9a9-d79e5ddb3628" providerId="ADAL" clId="{2A44AF29-F8F8-4409-BBFD-96518E122C0B}" dt="2024-02-23T15:09:12.244" v="10" actId="113"/>
      <pc:docMkLst>
        <pc:docMk/>
      </pc:docMkLst>
      <pc:sldChg chg="modSp mod">
        <pc:chgData name="Mihai Balan" userId="4c594eb5-4c04-4560-b9a9-d79e5ddb3628" providerId="ADAL" clId="{2A44AF29-F8F8-4409-BBFD-96518E122C0B}" dt="2024-02-23T15:09:12.244" v="10" actId="113"/>
        <pc:sldMkLst>
          <pc:docMk/>
          <pc:sldMk cId="3053346750" sldId="503"/>
        </pc:sldMkLst>
      </pc:sldChg>
      <pc:sldChg chg="modSp mod">
        <pc:chgData name="Mihai Balan" userId="4c594eb5-4c04-4560-b9a9-d79e5ddb3628" providerId="ADAL" clId="{2A44AF29-F8F8-4409-BBFD-96518E122C0B}" dt="2024-02-23T15:03:14.147" v="7" actId="20577"/>
        <pc:sldMkLst>
          <pc:docMk/>
          <pc:sldMk cId="3213633716" sldId="517"/>
        </pc:sldMkLst>
      </pc:sldChg>
      <pc:sldChg chg="addCm">
        <pc:chgData name="Mihai Balan" userId="4c594eb5-4c04-4560-b9a9-d79e5ddb3628" providerId="ADAL" clId="{2A44AF29-F8F8-4409-BBFD-96518E122C0B}" dt="2024-02-23T15:06:13.406" v="8"/>
        <pc:sldMkLst>
          <pc:docMk/>
          <pc:sldMk cId="3796265810" sldId="519"/>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2A44AF29-F8F8-4409-BBFD-96518E122C0B}" dt="2024-02-23T15:06:13.406" v="8"/>
              <pc2:cmMkLst xmlns:pc2="http://schemas.microsoft.com/office/powerpoint/2019/9/main/command">
                <pc:docMk/>
                <pc:sldMk cId="3796265810" sldId="519"/>
                <pc2:cmMk id="{FD872452-F50F-4C3A-9C03-D02A6C24CBC4}"/>
              </pc2:cmMkLst>
            </pc226:cmChg>
          </p:ext>
        </pc:extLst>
      </pc:sldChg>
      <pc:sldChg chg="addCm modCm">
        <pc:chgData name="Mihai Balan" userId="4c594eb5-4c04-4560-b9a9-d79e5ddb3628" providerId="ADAL" clId="{2A44AF29-F8F8-4409-BBFD-96518E122C0B}" dt="2024-02-23T15:02:48.997" v="3"/>
        <pc:sldMkLst>
          <pc:docMk/>
          <pc:sldMk cId="1595808914" sldId="521"/>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2A44AF29-F8F8-4409-BBFD-96518E122C0B}" dt="2024-02-23T15:02:48.997" v="3"/>
              <pc2:cmMkLst xmlns:pc2="http://schemas.microsoft.com/office/powerpoint/2019/9/main/command">
                <pc:docMk/>
                <pc:sldMk cId="1595808914" sldId="521"/>
                <pc2:cmMk id="{9DD4612A-9C5A-496B-B599-7880E86B12FA}"/>
              </pc2:cmMkLst>
            </pc226:cmChg>
            <pc226:cmChg xmlns:pc226="http://schemas.microsoft.com/office/powerpoint/2022/06/main/command" chg="add">
              <pc226:chgData name="Mihai Balan" userId="4c594eb5-4c04-4560-b9a9-d79e5ddb3628" providerId="ADAL" clId="{2A44AF29-F8F8-4409-BBFD-96518E122C0B}" dt="2024-02-23T14:59:41.023" v="2"/>
              <pc2:cmMkLst xmlns:pc2="http://schemas.microsoft.com/office/powerpoint/2019/9/main/command">
                <pc:docMk/>
                <pc:sldMk cId="1595808914" sldId="521"/>
                <pc2:cmMk id="{62AD09CC-3092-4192-BE5E-B96232FD707C}"/>
              </pc2:cmMkLst>
              <pc226:cmRplyChg chg="add">
                <pc226:chgData name="Mihai Balan" userId="4c594eb5-4c04-4560-b9a9-d79e5ddb3628" providerId="ADAL" clId="{2A44AF29-F8F8-4409-BBFD-96518E122C0B}" dt="2024-02-23T14:58:54.647" v="1"/>
                <pc2:cmRplyMkLst xmlns:pc2="http://schemas.microsoft.com/office/powerpoint/2019/9/main/command">
                  <pc:docMk/>
                  <pc:sldMk cId="1595808914" sldId="521"/>
                  <pc2:cmMk id="{62AD09CC-3092-4192-BE5E-B96232FD707C}"/>
                  <pc2:cmRplyMk id="{C724850A-848D-4BCA-9509-4862B675A73F}"/>
                </pc2:cmRplyMkLst>
              </pc226:cmRplyChg>
              <pc226:cmRplyChg chg="add">
                <pc226:chgData name="Mihai Balan" userId="4c594eb5-4c04-4560-b9a9-d79e5ddb3628" providerId="ADAL" clId="{2A44AF29-F8F8-4409-BBFD-96518E122C0B}" dt="2024-02-23T14:59:41.023" v="2"/>
                <pc2:cmRplyMkLst xmlns:pc2="http://schemas.microsoft.com/office/powerpoint/2019/9/main/command">
                  <pc:docMk/>
                  <pc:sldMk cId="1595808914" sldId="521"/>
                  <pc2:cmMk id="{62AD09CC-3092-4192-BE5E-B96232FD707C}"/>
                  <pc2:cmRplyMk id="{730EE089-BF6D-45EC-A36F-A57DB1528459}"/>
                </pc2:cmRplyMkLst>
              </pc226:cmRplyChg>
            </pc226:cmChg>
          </p:ext>
        </pc:extLst>
      </pc:sldChg>
      <pc:sldChg chg="addCm">
        <pc:chgData name="Mihai Balan" userId="4c594eb5-4c04-4560-b9a9-d79e5ddb3628" providerId="ADAL" clId="{2A44AF29-F8F8-4409-BBFD-96518E122C0B}" dt="2024-02-23T15:06:58.949" v="9"/>
        <pc:sldMkLst>
          <pc:docMk/>
          <pc:sldMk cId="4287213434" sldId="524"/>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2A44AF29-F8F8-4409-BBFD-96518E122C0B}" dt="2024-02-23T15:06:58.949" v="9"/>
              <pc2:cmMkLst xmlns:pc2="http://schemas.microsoft.com/office/powerpoint/2019/9/main/command">
                <pc:docMk/>
                <pc:sldMk cId="4287213434" sldId="524"/>
                <pc2:cmMk id="{9F927869-29E9-4145-A038-35165DB43E36}"/>
              </pc2:cmMkLst>
            </pc226:cmChg>
          </p:ext>
        </pc:extLst>
      </pc:sldChg>
    </pc:docChg>
  </pc:docChgLst>
</pc:chgInfo>
</file>

<file path=ppt/comments/modernComment_1F8_CBD226BC.xml><?xml version="1.0" encoding="utf-8"?>
<p188:cmLst xmlns:a="http://schemas.openxmlformats.org/drawingml/2006/main" xmlns:r="http://schemas.openxmlformats.org/officeDocument/2006/relationships" xmlns:p188="http://schemas.microsoft.com/office/powerpoint/2018/8/main">
  <p188:cm id="{BC1D0A72-7BC5-B046-9C71-4DDC23EE17FE}" authorId="{6478CE3A-9F54-ABB3-4BCB-68EB32F3785F}" created="2024-01-29T08:59:36.029">
    <ac:txMkLst xmlns:ac="http://schemas.microsoft.com/office/drawing/2013/main/command">
      <pc:docMk xmlns:pc="http://schemas.microsoft.com/office/powerpoint/2013/main/command"/>
      <pc:sldMk xmlns:pc="http://schemas.microsoft.com/office/powerpoint/2013/main/command" cId="3419547324" sldId="504"/>
      <ac:spMk id="2" creationId="{7CFAEF15-5FA0-4C22-A308-E24D5967C5C6}"/>
      <ac:txMk cp="18" len="7">
        <ac:context len="26" hash="951276058"/>
      </ac:txMk>
    </ac:txMkLst>
    <p188:pos x="3385536" y="283936"/>
    <p188:txBody>
      <a:bodyPr/>
      <a:lstStyle/>
      <a:p>
        <a:r>
          <a:rPr lang="en-US"/>
          <a:t>A process is by definition a list of steps with a clear logical or temporal ordering. The list on this slide is more like a list of good-practices. Will need to better flush this one out</a:t>
        </a:r>
      </a:p>
    </p188:txBody>
  </p188:cm>
</p188:cmLst>
</file>

<file path=ppt/comments/modernComment_205_BF8C28B4.xml><?xml version="1.0" encoding="utf-8"?>
<p188:cmLst xmlns:a="http://schemas.openxmlformats.org/drawingml/2006/main" xmlns:r="http://schemas.openxmlformats.org/officeDocument/2006/relationships" xmlns:p188="http://schemas.microsoft.com/office/powerpoint/2018/8/main">
  <p188:cm id="{73F34ADA-035B-4383-B3D2-8A77E4D3C262}" authorId="{12417899-8E13-2007-D397-D57A8CC887E7}" status="resolved" created="2024-02-24T11:57:07.099" complete="100000">
    <pc:sldMkLst xmlns:pc="http://schemas.microsoft.com/office/powerpoint/2013/main/command">
      <pc:docMk/>
      <pc:sldMk cId="3213633716" sldId="517"/>
    </pc:sldMkLst>
    <p188:txBody>
      <a:bodyPr/>
      <a:lstStyle/>
      <a:p>
        <a:r>
          <a:rPr lang="ro-RO"/>
          <a:t>The font is way too big.</a:t>
        </a:r>
      </a:p>
    </p188:txBody>
  </p188:cm>
</p188:cmLst>
</file>

<file path=ppt/comments/modernComment_206_46EF4AB6.xml><?xml version="1.0" encoding="utf-8"?>
<p188:cmLst xmlns:a="http://schemas.openxmlformats.org/drawingml/2006/main" xmlns:r="http://schemas.openxmlformats.org/officeDocument/2006/relationships" xmlns:p188="http://schemas.microsoft.com/office/powerpoint/2018/8/main">
  <p188:cm id="{96A4BF69-22E7-4FD8-BF6F-0A616E25EC5F}" authorId="{12417899-8E13-2007-D397-D57A8CC887E7}" status="resolved" created="2024-02-24T11:56:50.349" complete="100000">
    <pc:sldMkLst xmlns:pc="http://schemas.microsoft.com/office/powerpoint/2013/main/command">
      <pc:docMk/>
      <pc:sldMk cId="1190087350" sldId="518"/>
    </pc:sldMkLst>
    <p188:txBody>
      <a:bodyPr/>
      <a:lstStyle/>
      <a:p>
        <a:r>
          <a:rPr lang="ro-RO"/>
          <a:t>The font is way too big.</a:t>
        </a:r>
      </a:p>
    </p188:txBody>
  </p188:cm>
</p188:cmLst>
</file>

<file path=ppt/comments/modernComment_207_E2466B52.xml><?xml version="1.0" encoding="utf-8"?>
<p188:cmLst xmlns:a="http://schemas.openxmlformats.org/drawingml/2006/main" xmlns:r="http://schemas.openxmlformats.org/officeDocument/2006/relationships" xmlns:p188="http://schemas.microsoft.com/office/powerpoint/2018/8/main">
  <p188:cm id="{FD872452-F50F-4C3A-9C03-D02A6C24CBC4}" authorId="{6478CE3A-9F54-ABB3-4BCB-68EB32F3785F}" created="2024-02-23T15:06:13.366">
    <ac:txMkLst xmlns:ac="http://schemas.microsoft.com/office/drawing/2013/main/command">
      <pc:docMk xmlns:pc="http://schemas.microsoft.com/office/powerpoint/2013/main/command"/>
      <pc:sldMk xmlns:pc="http://schemas.microsoft.com/office/powerpoint/2013/main/command" cId="3796265810" sldId="519"/>
      <ac:spMk id="3" creationId="{9BDD096C-07D1-7566-BBC0-8B2A037482BC}"/>
      <ac:txMk cp="268">
        <ac:context len="269" hash="3928663238"/>
      </ac:txMk>
    </ac:txMkLst>
    <p188:pos x="11331270" y="616491"/>
    <p188:replyLst>
      <p188:reply id="{0A19AE60-CBB2-43B7-8E58-E5519BCC925F}" authorId="{63D2FDCD-18D2-A844-0DA5-A2A1CAAE3C72}" created="2024-02-23T15:15:34.677">
        <p188:txBody>
          <a:bodyPr/>
          <a:lstStyle/>
          <a:p>
            <a:r>
              <a:rPr lang="en-US"/>
              <a:t>Yeah, this was the easiest example to find in my current project, I'll look for a better one.</a:t>
            </a:r>
          </a:p>
        </p188:txBody>
      </p188:reply>
      <p188:reply id="{45DACEF2-F3E1-431F-A15C-4E64E63C9D05}" authorId="{12417899-8E13-2007-D397-D57A8CC887E7}" created="2024-02-24T11:56:12.957">
        <p188:txBody>
          <a:bodyPr/>
          <a:lstStyle/>
          <a:p>
            <a:r>
              <a:rPr lang="ro-RO"/>
              <a:t>I agree with Mihai here. This code snippet is rather hard to understand at the first sight. On the other hand, it's hard to find simpler/shorter integration tests. Maybe leave code out and make a simple diagram illustrating what an integration is intended to test. Maybe something like:
Scenario: Integration Test for Adding Items to Cart
Trigger Action: User adds item to cart.
Verify Behavior: Confirm item is stored in cart.
Check Consistency: Ensure UI and backend reflect addition.
My example might not be the best
, but I think that something like that would be better than code.</a:t>
            </a:r>
          </a:p>
        </p188:txBody>
        <p188:extLst>
          <p:ext xmlns:p="http://schemas.openxmlformats.org/presentationml/2006/main" uri="{57CB4572-C831-44C2-8A1C-0ADB6CCDFE69}">
            <p223:reactions xmlns:p223="http://schemas.microsoft.com/office/powerpoint/2022/03/main">
              <p223:rxn type="👍">
                <p223:instance time="2024-02-26T07:06:16.963" authorId="{63D2FDCD-18D2-A844-0DA5-A2A1CAAE3C72}"/>
              </p223:rxn>
            </p223:reactions>
          </p:ext>
        </p188:extLst>
      </p188:reply>
      <p188:reply id="{B19460E1-E17D-9542-89D9-C408BE0CD633}" authorId="{63D2FDCD-18D2-A844-0DA5-A2A1CAAE3C72}" created="2024-03-01T07:42:14.011">
        <p188:txBody>
          <a:bodyPr/>
          <a:lstStyle/>
          <a:p>
            <a:r>
              <a:rPr lang="en-RO"/>
              <a:t>Replaced the example with just the relevant diff for Spring, what do you think?</a:t>
            </a:r>
          </a:p>
        </p188:txBody>
      </p188:reply>
    </p188:replyLst>
    <p188:txBody>
      <a:bodyPr/>
      <a:lstStyle/>
      <a:p>
        <a:r>
          <a:rPr lang="en-US"/>
          <a:t>I'm really afraid people with focus more on trying to figure out what strange language this is, more than on what you're going to tell them on this slide.
I guess some speaker notes would help figuring out what's the intent behind this slides (since it's definitely not obvious)</a:t>
        </a:r>
      </a:p>
    </p188:txBody>
  </p188:cm>
</p188:cmLst>
</file>

<file path=ppt/comments/modernComment_208_6B3A674D.xml><?xml version="1.0" encoding="utf-8"?>
<p188:cmLst xmlns:a="http://schemas.openxmlformats.org/drawingml/2006/main" xmlns:r="http://schemas.openxmlformats.org/officeDocument/2006/relationships" xmlns:p188="http://schemas.microsoft.com/office/powerpoint/2018/8/main">
  <p188:cm id="{33948F94-84BF-534D-BD0A-9FAB0EC1D3E1}" authorId="{6478CE3A-9F54-ABB3-4BCB-68EB32F3785F}" created="2024-01-29T08:56:54.335">
    <ac:txMkLst xmlns:ac="http://schemas.microsoft.com/office/drawing/2013/main/command">
      <pc:docMk xmlns:pc="http://schemas.microsoft.com/office/powerpoint/2013/main/command"/>
      <pc:sldMk xmlns:pc="http://schemas.microsoft.com/office/powerpoint/2013/main/command" cId="1798989645" sldId="520"/>
      <ac:spMk id="3" creationId="{B2D159AE-BDE3-49B9-96FF-CCD7DA2B3627}"/>
      <ac:txMk cp="273" len="24">
        <ac:context len="656" hash="3948608762"/>
      </ac:txMk>
    </ac:txMkLst>
    <p188:pos x="3015422" y="1709057"/>
    <p188:txBody>
      <a:bodyPr/>
      <a:lstStyle/>
      <a:p>
        <a:r>
          <a:rPr lang="en-US"/>
          <a:t>These are all _non-functional_ tests, but there's also the functional aspect of system testing (e.g. end-to-end tests)</a:t>
        </a:r>
      </a:p>
    </p188:txBody>
  </p188:cm>
</p188:cmLst>
</file>

<file path=ppt/comments/modernComment_209_5F1E1C92.xml><?xml version="1.0" encoding="utf-8"?>
<p188:cmLst xmlns:a="http://schemas.openxmlformats.org/drawingml/2006/main" xmlns:r="http://schemas.openxmlformats.org/officeDocument/2006/relationships" xmlns:p188="http://schemas.microsoft.com/office/powerpoint/2018/8/main">
  <p188:cm id="{62AD09CC-3092-4192-BE5E-B96232FD707C}" authorId="{6478CE3A-9F54-ABB3-4BCB-68EB32F3785F}" created="2024-02-23T14:56:56.677">
    <pc:sldMkLst xmlns:pc="http://schemas.microsoft.com/office/powerpoint/2013/main/command">
      <pc:docMk/>
      <pc:sldMk cId="1595808914" sldId="521"/>
    </pc:sldMkLst>
    <p188:replyLst>
      <p188:reply id="{C724850A-848D-4BCA-9509-4862B675A73F}" authorId="{6478CE3A-9F54-ABB3-4BCB-68EB32F3785F}" created="2024-02-23T14:58:54.548">
        <p188:txBody>
          <a:bodyPr/>
          <a:lstStyle/>
          <a:p>
            <a:r>
              <a:rPr lang="en-US"/>
              <a:t>I also strongly encourage you to read the Guidelines &amp; Resources section as it covers not only the graphic aspects of slide-making, but also things like casing, marking content hierarchies, tone, etc.</a:t>
            </a:r>
          </a:p>
        </p188:txBody>
      </p188:reply>
      <p188:reply id="{730EE089-BF6D-45EC-A36F-A57DB1528459}" authorId="{6478CE3A-9F54-ABB3-4BCB-68EB32F3785F}" created="2024-02-23T14:59:40.967">
        <p188:txBody>
          <a:bodyPr/>
          <a:lstStyle/>
          <a:p>
            <a:r>
              <a:rPr lang="en-US"/>
              <a:t>Oh, and by the way, slides 59-68 have a bunch of icons that can prove useful</a:t>
            </a:r>
          </a:p>
        </p188:txBody>
      </p188:reply>
    </p188:replyLst>
    <p188:txBody>
      <a:bodyPr/>
      <a:lstStyle/>
      <a:p>
        <a:r>
          <a:rPr lang="en-US"/>
          <a:t>Formatting nit: try to (1) keep the font sizes consistent and (2) slide elements position unchanging (from slide to slide).
Using the Adobe_Corporate_Presentation_Template_community_art template as a reference (it's the one with the nice pictures at the beginning), the title slides (3, 6, 9, 12, 15, 18)  describe font sizing for the title slide, while slide 25 describes font sizing for regular slides (including how font sizes decrease when increasing nesting level)</a:t>
        </a:r>
      </a:p>
    </p188:txBody>
  </p188:cm>
  <p188:cm id="{9DD4612A-9C5A-496B-B599-7880E86B12FA}" authorId="{6478CE3A-9F54-ABB3-4BCB-68EB32F3785F}" status="resolved" created="2024-02-23T15:02:48.971" complete="100000">
    <ac:txMkLst xmlns:ac="http://schemas.microsoft.com/office/drawing/2013/main/command">
      <pc:docMk xmlns:pc="http://schemas.microsoft.com/office/powerpoint/2013/main/command"/>
      <pc:sldMk xmlns:pc="http://schemas.microsoft.com/office/powerpoint/2013/main/command" cId="1595808914" sldId="521"/>
      <ac:spMk id="5" creationId="{2EABFB71-78C8-4B8C-AA8C-A6D6133055D1}"/>
      <ac:txMk cp="12">
        <ac:context len="67" hash="3946332956"/>
      </ac:txMk>
    </ac:txMkLst>
    <p188:pos x="5866720" y="240156"/>
    <p188:txBody>
      <a:bodyPr/>
      <a:lstStyle/>
      <a:p>
        <a:r>
          <a:rPr lang="en-US"/>
          <a:t>How about instead of adding (lecture 4) changing that to a discreet checkmark next to "Unit testing", or maybe make it gray to express this being covered already?</a:t>
        </a:r>
      </a:p>
    </p188:txBody>
    <p188:extLst>
      <p:ext xmlns:p="http://schemas.openxmlformats.org/presentationml/2006/main" uri="{57CB4572-C831-44C2-8A1C-0ADB6CCDFE69}">
        <p223:reactions xmlns:p223="http://schemas.microsoft.com/office/powerpoint/2022/03/main">
          <p223:rxn type="👍">
            <p223:instance time="2024-02-23T15:14:06.158" authorId="{63D2FDCD-18D2-A844-0DA5-A2A1CAAE3C72}"/>
          </p223:rxn>
        </p223:reactions>
      </p:ext>
    </p188:extLst>
  </p188:cm>
</p188:cmLst>
</file>

<file path=ppt/comments/modernComment_20A_18D6A229.xml><?xml version="1.0" encoding="utf-8"?>
<p188:cmLst xmlns:a="http://schemas.openxmlformats.org/drawingml/2006/main" xmlns:r="http://schemas.openxmlformats.org/officeDocument/2006/relationships" xmlns:p188="http://schemas.microsoft.com/office/powerpoint/2018/8/main">
  <p188:cm id="{85A1C0CA-CF85-41CF-8B28-DD7388135DD2}" authorId="{12417899-8E13-2007-D397-D57A8CC887E7}" created="2024-02-24T11:57:26.365">
    <pc:sldMkLst xmlns:pc="http://schemas.microsoft.com/office/powerpoint/2013/main/command">
      <pc:docMk/>
      <pc:sldMk cId="416719401" sldId="522"/>
    </pc:sldMkLst>
    <p188:txBody>
      <a:bodyPr/>
      <a:lstStyle/>
      <a:p>
        <a:r>
          <a:rPr lang="ro-RO"/>
          <a:t>The font is way too big.</a:t>
        </a:r>
      </a:p>
    </p188:txBody>
  </p188:cm>
</p188:cmLst>
</file>

<file path=ppt/comments/modernComment_20C_FF89AF7A.xml><?xml version="1.0" encoding="utf-8"?>
<p188:cmLst xmlns:a="http://schemas.openxmlformats.org/drawingml/2006/main" xmlns:r="http://schemas.openxmlformats.org/officeDocument/2006/relationships" xmlns:p188="http://schemas.microsoft.com/office/powerpoint/2018/8/main">
  <p188:cm id="{9F927869-29E9-4145-A038-35165DB43E36}" authorId="{6478CE3A-9F54-ABB3-4BCB-68EB32F3785F}" created="2024-02-23T15:06:58.918">
    <ac:txMkLst xmlns:ac="http://schemas.microsoft.com/office/drawing/2013/main/command">
      <pc:docMk xmlns:pc="http://schemas.microsoft.com/office/powerpoint/2013/main/command"/>
      <pc:sldMk xmlns:pc="http://schemas.microsoft.com/office/powerpoint/2013/main/command" cId="4287213434" sldId="524"/>
      <ac:spMk id="3" creationId="{06F85766-5C2E-58D1-ADC6-A3F63F1AF8FD}"/>
      <ac:txMk cp="91" len="12">
        <ac:context len="112" hash="2982354690"/>
      </ac:txMk>
    </ac:txMkLst>
    <p188:pos x="2669591" y="4022883"/>
    <p188:replyLst>
      <p188:reply id="{1C19A706-BBDA-804F-AEA8-50F8037738D7}" authorId="{63D2FDCD-18D2-A844-0DA5-A2A1CAAE3C72}" created="2024-02-23T15:24:21.552">
        <p188:txBody>
          <a:bodyPr/>
          <a:lstStyle/>
          <a:p>
            <a:r>
              <a:rPr lang="en-RO"/>
              <a:t>Not necessarily, I see it as „it is time consuming to run these tests, and the more coverage you want the more time consuming it is, so you have to find the right balance”, maybe also talk how no. combinations explode vs. unit tests where it’s additive etc.</a:t>
            </a:r>
          </a:p>
        </p188:txBody>
      </p188:reply>
      <p188:reply id="{8EC89470-7ABF-C942-BB10-03E8E08D25CD}" authorId="{63D2FDCD-18D2-A844-0DA5-A2A1CAAE3C72}" created="2024-03-01T13:22:00.628">
        <p188:txBody>
          <a:bodyPr/>
          <a:lstStyle/>
          <a:p>
            <a:r>
              <a:rPr lang="en-RO"/>
              <a:t>Indented it to make it clearer it goes with the one above.</a:t>
            </a:r>
          </a:p>
        </p188:txBody>
      </p188:reply>
    </p188:replyLst>
    <p188:txBody>
      <a:bodyPr/>
      <a:lstStyle/>
      <a:p>
        <a:r>
          <a:rPr lang="en-US"/>
          <a:t>What's this? Should it be joined with the previous bullet?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3/23/25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3/23/25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idyfirst.substack.com/p/canon-td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Despre ce vorbim:</a:t>
            </a:r>
          </a:p>
          <a:p>
            <a:pPr marL="171450" indent="-171450">
              <a:buFont typeface="Arial" panose="020B0604020202020204" pitchFamily="34" charset="0"/>
              <a:buChar char="•"/>
            </a:pPr>
            <a:r>
              <a:rPr lang="en-RO" dirty="0"/>
              <a:t>levels of testing (continuare)</a:t>
            </a:r>
          </a:p>
          <a:p>
            <a:pPr marL="171450" indent="-171450">
              <a:buFont typeface="Arial" panose="020B0604020202020204" pitchFamily="34" charset="0"/>
              <a:buChar char="•"/>
            </a:pPr>
            <a:r>
              <a:rPr lang="en-GB" dirty="0"/>
              <a:t>p</a:t>
            </a:r>
            <a:r>
              <a:rPr lang="en-RO" dirty="0"/>
              <a:t>erformance testing, profiling</a:t>
            </a:r>
          </a:p>
          <a:p>
            <a:pPr marL="171450" indent="-171450">
              <a:buFont typeface="Arial" panose="020B0604020202020204" pitchFamily="34" charset="0"/>
              <a:buChar char="•"/>
            </a:pPr>
            <a:r>
              <a:rPr lang="en-GB" dirty="0"/>
              <a:t>e</a:t>
            </a:r>
            <a:r>
              <a:rPr lang="en-RO" dirty="0"/>
              <a:t>xotic testing techniques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a:t>
            </a:fld>
            <a:endParaRPr lang="en-US"/>
          </a:p>
        </p:txBody>
      </p:sp>
    </p:spTree>
    <p:extLst>
      <p:ext uri="{BB962C8B-B14F-4D97-AF65-F5344CB8AC3E}">
        <p14:creationId xmlns:p14="http://schemas.microsoft.com/office/powerpoint/2010/main" val="1111488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Să ne imaginăm un server http pe un RPi</a:t>
            </a:r>
          </a:p>
          <a:p>
            <a:r>
              <a:rPr lang="en-RO" dirty="0"/>
              <a:t>Dăm cu 1 req / s, creștem -&gt; ce și cînd se rupe?</a:t>
            </a:r>
          </a:p>
          <a:p>
            <a:endParaRPr lang="en-RO" dirty="0"/>
          </a:p>
          <a:p>
            <a:r>
              <a:rPr lang="en-RO" dirty="0"/>
              <a:t>La fel de ideal: pot scala orizontal indefinit, nothing shared</a:t>
            </a:r>
          </a:p>
        </p:txBody>
      </p:sp>
      <p:sp>
        <p:nvSpPr>
          <p:cNvPr id="4" name="Slide Number Placeholder 3"/>
          <p:cNvSpPr>
            <a:spLocks noGrp="1"/>
          </p:cNvSpPr>
          <p:nvPr>
            <p:ph type="sldNum" sz="quarter" idx="5"/>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3468393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Load test: 20 useri dacă asta se cere: întreținere, 112</a:t>
            </a:r>
          </a:p>
          <a:p>
            <a:endParaRPr lang="en-RO" dirty="0"/>
          </a:p>
          <a:p>
            <a:r>
              <a:rPr lang="en-RO" dirty="0"/>
              <a:t>Endurance aka soaking</a:t>
            </a:r>
          </a:p>
          <a:p>
            <a:endParaRPr lang="en-RO" dirty="0"/>
          </a:p>
          <a:p>
            <a:r>
              <a:rPr lang="en-RO" dirty="0"/>
              <a:t>Spike: auto-scaling, reacționează suficient de rapid?</a:t>
            </a:r>
          </a:p>
        </p:txBody>
      </p:sp>
      <p:sp>
        <p:nvSpPr>
          <p:cNvPr id="4" name="Slide Number Placeholder 3"/>
          <p:cNvSpPr>
            <a:spLocks noGrp="1"/>
          </p:cNvSpPr>
          <p:nvPr>
            <p:ph type="sldNum" sz="quarter" idx="5"/>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325191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Sampling poți să faci și de mînă</a:t>
            </a:r>
          </a:p>
          <a:p>
            <a:endParaRPr lang="en-RO" dirty="0"/>
          </a:p>
          <a:p>
            <a:r>
              <a:rPr lang="en-RO" dirty="0"/>
              <a:t>Exemplu: deserializare în Spark</a:t>
            </a:r>
          </a:p>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21</a:t>
            </a:fld>
            <a:endParaRPr lang="en-US"/>
          </a:p>
        </p:txBody>
      </p:sp>
    </p:spTree>
    <p:extLst>
      <p:ext uri="{BB962C8B-B14F-4D97-AF65-F5344CB8AC3E}">
        <p14:creationId xmlns:p14="http://schemas.microsoft.com/office/powerpoint/2010/main" val="411471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2092-C55D-345A-A1D9-BD16D028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519D3-13D7-E3C5-A8BC-A4D1E3007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F040C-6D57-1752-C5DA-C1082D05A6CA}"/>
              </a:ext>
            </a:extLst>
          </p:cNvPr>
          <p:cNvSpPr>
            <a:spLocks noGrp="1"/>
          </p:cNvSpPr>
          <p:nvPr>
            <p:ph type="body" idx="1"/>
          </p:nvPr>
        </p:nvSpPr>
        <p:spPr/>
        <p:txBody>
          <a:bodyPr/>
          <a:lstStyle/>
          <a:p>
            <a:r>
              <a:rPr lang="en-US" err="1"/>
              <a:t>soluție</a:t>
            </a:r>
            <a:r>
              <a:rPr lang="en-US"/>
              <a:t> software </a:t>
            </a:r>
            <a:r>
              <a:rPr lang="en-US" err="1"/>
              <a:t>modernă</a:t>
            </a:r>
            <a:r>
              <a:rPr lang="en-US"/>
              <a:t> e </a:t>
            </a:r>
            <a:r>
              <a:rPr lang="en-US" err="1"/>
              <a:t>complicată</a:t>
            </a:r>
            <a:endParaRPr lang="en-US">
              <a:ea typeface="Calibri"/>
              <a:cs typeface="Calibri"/>
            </a:endParaRPr>
          </a:p>
          <a:p>
            <a:r>
              <a:rPr lang="en-US"/>
              <a:t>nu e </a:t>
            </a:r>
            <a:r>
              <a:rPr lang="en-US" err="1"/>
              <a:t>fezabil</a:t>
            </a:r>
            <a:r>
              <a:rPr lang="en-US"/>
              <a:t> </a:t>
            </a:r>
            <a:r>
              <a:rPr lang="en-US" err="1"/>
              <a:t>să</a:t>
            </a:r>
            <a:r>
              <a:rPr lang="en-US"/>
              <a:t> </a:t>
            </a:r>
            <a:r>
              <a:rPr lang="en-US" err="1"/>
              <a:t>testezi</a:t>
            </a:r>
            <a:r>
              <a:rPr lang="en-US"/>
              <a:t> </a:t>
            </a:r>
            <a:r>
              <a:rPr lang="en-US" err="1"/>
              <a:t>toate</a:t>
            </a:r>
            <a:r>
              <a:rPr lang="en-US"/>
              <a:t> </a:t>
            </a:r>
            <a:r>
              <a:rPr lang="en-US" err="1"/>
              <a:t>combinațiile</a:t>
            </a:r>
            <a:endParaRPr lang="en-US" err="1">
              <a:ea typeface="Calibri"/>
              <a:cs typeface="Calibri"/>
            </a:endParaRPr>
          </a:p>
          <a:p>
            <a:r>
              <a:rPr lang="en-US"/>
              <a:t>sunt </a:t>
            </a:r>
            <a:r>
              <a:rPr lang="en-US" err="1"/>
              <a:t>chestii</a:t>
            </a:r>
            <a:r>
              <a:rPr lang="en-US"/>
              <a:t> care nu se </a:t>
            </a:r>
            <a:r>
              <a:rPr lang="en-US" err="1"/>
              <a:t>întîmplă</a:t>
            </a:r>
            <a:r>
              <a:rPr lang="en-US"/>
              <a:t> </a:t>
            </a:r>
            <a:r>
              <a:rPr lang="en-US" err="1"/>
              <a:t>decît</a:t>
            </a:r>
            <a:r>
              <a:rPr lang="en-US"/>
              <a:t> la </a:t>
            </a:r>
            <a:r>
              <a:rPr lang="en-US" err="1"/>
              <a:t>scara</a:t>
            </a:r>
            <a:r>
              <a:rPr lang="en-US"/>
              <a:t> din </a:t>
            </a:r>
            <a:r>
              <a:rPr lang="en-US" err="1"/>
              <a:t>producție</a:t>
            </a:r>
            <a:endParaRPr lang="en-US"/>
          </a:p>
          <a:p>
            <a:r>
              <a:rPr lang="en-US" err="1"/>
              <a:t>pui</a:t>
            </a:r>
            <a:r>
              <a:rPr lang="en-US"/>
              <a:t> </a:t>
            </a:r>
            <a:r>
              <a:rPr lang="en-US" err="1"/>
              <a:t>în</a:t>
            </a:r>
            <a:r>
              <a:rPr lang="en-US"/>
              <a:t> prod</a:t>
            </a:r>
            <a:endParaRPr lang="en-US">
              <a:ea typeface="Calibri"/>
              <a:cs typeface="Calibri"/>
            </a:endParaRPr>
          </a:p>
          <a:p>
            <a:r>
              <a:rPr lang="en-US"/>
              <a:t>ai feature flags</a:t>
            </a:r>
            <a:endParaRPr lang="en-US">
              <a:ea typeface="Calibri"/>
              <a:cs typeface="Calibri"/>
            </a:endParaRPr>
          </a:p>
          <a:p>
            <a:r>
              <a:rPr lang="en-US"/>
              <a:t>enable la x% din </a:t>
            </a:r>
            <a:r>
              <a:rPr lang="en-US" err="1"/>
              <a:t>useri</a:t>
            </a:r>
            <a:endParaRPr lang="en-US" err="1">
              <a:ea typeface="Calibri"/>
              <a:cs typeface="Calibri"/>
            </a:endParaRPr>
          </a:p>
          <a:p>
            <a:r>
              <a:rPr lang="en-US" err="1"/>
              <a:t>uiți</a:t>
            </a:r>
            <a:r>
              <a:rPr lang="en-US"/>
              <a:t> la </a:t>
            </a:r>
            <a:r>
              <a:rPr lang="en-US" err="1"/>
              <a:t>metrici</a:t>
            </a:r>
            <a:endParaRPr lang="en-US">
              <a:ea typeface="Calibri"/>
              <a:cs typeface="Calibri"/>
            </a:endParaRPr>
          </a:p>
          <a:p>
            <a:r>
              <a:rPr lang="en-US" err="1"/>
              <a:t>dacă</a:t>
            </a:r>
            <a:r>
              <a:rPr lang="en-US"/>
              <a:t> e ok </a:t>
            </a:r>
            <a:r>
              <a:rPr lang="en-US" err="1"/>
              <a:t>dai</a:t>
            </a:r>
            <a:r>
              <a:rPr lang="en-US"/>
              <a:t> rollout </a:t>
            </a:r>
            <a:r>
              <a:rPr lang="en-US" err="1"/>
              <a:t>mai</a:t>
            </a:r>
            <a:r>
              <a:rPr lang="en-US"/>
              <a:t> </a:t>
            </a:r>
            <a:r>
              <a:rPr lang="en-US" err="1"/>
              <a:t>departe</a:t>
            </a:r>
            <a:endParaRPr lang="en-US" err="1">
              <a:ea typeface="Calibri"/>
              <a:cs typeface="Calibri"/>
            </a:endParaRPr>
          </a:p>
          <a:p>
            <a:r>
              <a:rPr lang="en-US" err="1"/>
              <a:t>dacă</a:t>
            </a:r>
            <a:r>
              <a:rPr lang="en-US"/>
              <a:t> nu </a:t>
            </a:r>
            <a:r>
              <a:rPr lang="en-US" err="1"/>
              <a:t>faci</a:t>
            </a:r>
            <a:r>
              <a:rPr lang="en-US"/>
              <a:t> roll back</a:t>
            </a:r>
          </a:p>
          <a:p>
            <a:endParaRPr lang="en-US">
              <a:ea typeface="Calibri"/>
              <a:cs typeface="Calibri"/>
            </a:endParaRPr>
          </a:p>
          <a:p>
            <a:r>
              <a:rPr lang="en-US">
                <a:ea typeface="Calibri"/>
                <a:cs typeface="Calibri"/>
              </a:rPr>
              <a:t>Reduce risk vs. Quick feedback</a:t>
            </a:r>
          </a:p>
          <a:p>
            <a:endParaRPr lang="en-US">
              <a:ea typeface="Calibri"/>
              <a:cs typeface="Calibri"/>
            </a:endParaRPr>
          </a:p>
          <a:p>
            <a:r>
              <a:rPr lang="en-US">
                <a:ea typeface="Calibri"/>
                <a:cs typeface="Calibri"/>
              </a:rPr>
              <a:t>Blue/Green deployment</a:t>
            </a:r>
          </a:p>
          <a:p>
            <a:r>
              <a:rPr lang="en-US">
                <a:ea typeface="Calibri"/>
                <a:cs typeface="Calibri"/>
              </a:rPr>
              <a:t>A/B testing</a:t>
            </a:r>
          </a:p>
          <a:p>
            <a:endParaRPr lang="en-US">
              <a:ea typeface="Calibri"/>
              <a:cs typeface="Calibri"/>
            </a:endParaRPr>
          </a:p>
          <a:p>
            <a:r>
              <a:rPr lang="en-US">
                <a:ea typeface="Calibri"/>
                <a:cs typeface="Calibri"/>
              </a:rPr>
              <a:t>We can react &amp; fix things much faster than we used to</a:t>
            </a:r>
          </a:p>
          <a:p>
            <a:endParaRPr lang="en-US">
              <a:ea typeface="Calibri"/>
              <a:cs typeface="Calibri"/>
            </a:endParaRPr>
          </a:p>
          <a:p>
            <a:r>
              <a:rPr lang="en-US">
                <a:ea typeface="Calibri"/>
                <a:cs typeface="Calibri"/>
              </a:rPr>
              <a:t>Customers are the best testers</a:t>
            </a:r>
          </a:p>
        </p:txBody>
      </p:sp>
      <p:sp>
        <p:nvSpPr>
          <p:cNvPr id="4" name="Slide Number Placeholder 3">
            <a:extLst>
              <a:ext uri="{FF2B5EF4-FFF2-40B4-BE49-F238E27FC236}">
                <a16:creationId xmlns:a16="http://schemas.microsoft.com/office/drawing/2014/main" id="{25820356-60FC-BCCB-D1A5-3227E582C46C}"/>
              </a:ext>
            </a:extLst>
          </p:cNvPr>
          <p:cNvSpPr>
            <a:spLocks noGrp="1"/>
          </p:cNvSpPr>
          <p:nvPr>
            <p:ph type="sldNum" sz="quarter" idx="5"/>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317567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25</a:t>
            </a:fld>
            <a:endParaRPr lang="en-US"/>
          </a:p>
        </p:txBody>
      </p:sp>
    </p:spTree>
    <p:extLst>
      <p:ext uri="{BB962C8B-B14F-4D97-AF65-F5344CB8AC3E}">
        <p14:creationId xmlns:p14="http://schemas.microsoft.com/office/powerpoint/2010/main" val="1405963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28</a:t>
            </a:fld>
            <a:endParaRPr lang="en-US"/>
          </a:p>
        </p:txBody>
      </p:sp>
    </p:spTree>
    <p:extLst>
      <p:ext uri="{BB962C8B-B14F-4D97-AF65-F5344CB8AC3E}">
        <p14:creationId xmlns:p14="http://schemas.microsoft.com/office/powerpoint/2010/main" val="181941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What do we mean by test coverage?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31</a:t>
            </a:fld>
            <a:endParaRPr lang="en-US"/>
          </a:p>
        </p:txBody>
      </p:sp>
    </p:spTree>
    <p:extLst>
      <p:ext uri="{BB962C8B-B14F-4D97-AF65-F5344CB8AC3E}">
        <p14:creationId xmlns:p14="http://schemas.microsoft.com/office/powerpoint/2010/main" val="57448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But see also </a:t>
            </a:r>
            <a:r>
              <a:rPr lang="en-US">
                <a:hlinkClick r:id="rId3"/>
              </a:rPr>
              <a:t>https://tidyfirst.substack.com/p/canon-tdd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38</a:t>
            </a:fld>
            <a:endParaRPr lang="en-US"/>
          </a:p>
        </p:txBody>
      </p:sp>
    </p:spTree>
    <p:extLst>
      <p:ext uri="{BB962C8B-B14F-4D97-AF65-F5344CB8AC3E}">
        <p14:creationId xmlns:p14="http://schemas.microsoft.com/office/powerpoint/2010/main" val="56548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Două echipe diferite implementează &amp; folosesc interfața</a:t>
            </a:r>
          </a:p>
          <a:p>
            <a:r>
              <a:rPr lang="en-RO" dirty="0"/>
              <a:t>- ați pune în producție?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62601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Alte exemple:</a:t>
            </a:r>
          </a:p>
          <a:p>
            <a:r>
              <a:rPr lang="en-RO" dirty="0"/>
              <a:t>- Schema registry identity descriptors:</a:t>
            </a:r>
          </a:p>
          <a:p>
            <a:r>
              <a:rPr lang="en-RO" dirty="0"/>
              <a:t>    - separator . vs /</a:t>
            </a:r>
          </a:p>
          <a:p>
            <a:r>
              <a:rPr lang="en-RO" dirty="0"/>
              <a:t>    - max 300 returnate  </a:t>
            </a:r>
          </a:p>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364511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Cine de aici a scris unit teste folosind mocks, vreodată?</a:t>
            </a:r>
          </a:p>
          <a:p>
            <a:endParaRPr lang="en-RO" dirty="0"/>
          </a:p>
          <a:p>
            <a:r>
              <a:rPr lang="en-RO" dirty="0"/>
              <a:t>Discuție despre mocks, de ce ne trebuie, overuse etc.</a:t>
            </a:r>
          </a:p>
        </p:txBody>
      </p:sp>
      <p:sp>
        <p:nvSpPr>
          <p:cNvPr id="4" name="Slide Number Placeholder 3"/>
          <p:cNvSpPr>
            <a:spLocks noGrp="1"/>
          </p:cNvSpPr>
          <p:nvPr>
            <p:ph type="sldNum" sz="quarter" idx="5"/>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91780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Testing components vs. testing flows</a:t>
            </a:r>
          </a:p>
        </p:txBody>
      </p:sp>
      <p:sp>
        <p:nvSpPr>
          <p:cNvPr id="4" name="Slide Number Placeholder 3"/>
          <p:cNvSpPr>
            <a:spLocks noGrp="1"/>
          </p:cNvSpPr>
          <p:nvPr>
            <p:ph type="sldNum" sz="quarter" idx="5"/>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41420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usability vs cost</a:t>
            </a:r>
          </a:p>
        </p:txBody>
      </p:sp>
      <p:sp>
        <p:nvSpPr>
          <p:cNvPr id="4" name="Slide Number Placeholder 3"/>
          <p:cNvSpPr>
            <a:spLocks noGrp="1"/>
          </p:cNvSpPr>
          <p:nvPr>
            <p:ph type="sldNum" sz="quarter" idx="5"/>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314256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a:t>B</a:t>
            </a:r>
            <a:r>
              <a:rPr lang="en-RO" dirty="0"/>
              <a:t>ut see also: perpetual beta</a:t>
            </a:r>
          </a:p>
          <a:p>
            <a:pPr algn="l" rtl="0" fontAlgn="base">
              <a:lnSpc>
                <a:spcPts val="2325"/>
              </a:lnSpc>
              <a:buFont typeface="Arial" panose="020B0604020202020204" pitchFamily="34" charset="0"/>
              <a:buChar char="•"/>
            </a:pPr>
            <a:r>
              <a:rPr lang="en-US" sz="1800" b="1" i="0" u="none" strike="noStrike" dirty="0">
                <a:solidFill>
                  <a:srgbClr val="000000"/>
                </a:solidFill>
                <a:effectLst/>
                <a:latin typeface="Adobe Clean" panose="020B0503020404020204" pitchFamily="34" charset="0"/>
              </a:rPr>
              <a:t>Types </a:t>
            </a:r>
            <a:r>
              <a:rPr lang="en-US" sz="1800" b="0" i="0" u="none" strike="noStrike" dirty="0">
                <a:solidFill>
                  <a:srgbClr val="000000"/>
                </a:solidFill>
                <a:effectLst/>
                <a:latin typeface="Adobe Clean" panose="020B0503020404020204" pitchFamily="34" charset="0"/>
              </a:rPr>
              <a:t>of Acceptance Testing:​</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0" i="0" u="none" strike="noStrike" dirty="0">
                <a:solidFill>
                  <a:srgbClr val="000000"/>
                </a:solidFill>
                <a:effectLst/>
                <a:latin typeface="Adobe Clean" panose="020B0503020404020204" pitchFamily="34" charset="0"/>
              </a:rPr>
              <a:t>User Acceptance Testing </a:t>
            </a:r>
            <a:r>
              <a:rPr lang="en-US" sz="1800" b="1" i="0" u="none" strike="noStrike" dirty="0">
                <a:solidFill>
                  <a:srgbClr val="000000"/>
                </a:solidFill>
                <a:effectLst/>
                <a:latin typeface="Adobe Clean" panose="020B0503020404020204" pitchFamily="34" charset="0"/>
              </a:rPr>
              <a:t>(UAT): </a:t>
            </a:r>
            <a:r>
              <a:rPr lang="en-US" sz="1800" b="0" i="0" u="none" strike="noStrike" dirty="0">
                <a:solidFill>
                  <a:srgbClr val="000000"/>
                </a:solidFill>
                <a:effectLst/>
                <a:latin typeface="Adobe Clean" panose="020B0503020404020204" pitchFamily="34" charset="0"/>
              </a:rPr>
              <a:t>determine if the product is working for the user correctly​</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0" i="0" u="none" strike="noStrike" dirty="0">
                <a:solidFill>
                  <a:srgbClr val="000000"/>
                </a:solidFill>
                <a:effectLst/>
                <a:latin typeface="Adobe Clean" panose="020B0503020404020204" pitchFamily="34" charset="0"/>
              </a:rPr>
              <a:t>Business Acceptance Testing</a:t>
            </a:r>
            <a:r>
              <a:rPr lang="en-US" sz="1800" b="1" i="0" u="none" strike="noStrike" dirty="0">
                <a:solidFill>
                  <a:srgbClr val="000000"/>
                </a:solidFill>
                <a:effectLst/>
                <a:latin typeface="Adobe Clean" panose="020B0503020404020204" pitchFamily="34" charset="0"/>
              </a:rPr>
              <a:t> (BAT): </a:t>
            </a:r>
            <a:r>
              <a:rPr lang="en-US" sz="1800" b="0" i="0" u="none" strike="noStrike" dirty="0">
                <a:solidFill>
                  <a:srgbClr val="000000"/>
                </a:solidFill>
                <a:effectLst/>
                <a:latin typeface="Adobe Clean" panose="020B0503020404020204" pitchFamily="34" charset="0"/>
              </a:rPr>
              <a:t>assess if the</a:t>
            </a:r>
            <a:r>
              <a:rPr lang="en-US" sz="1800" b="1" i="0" u="none" strike="noStrike" dirty="0">
                <a:solidFill>
                  <a:srgbClr val="000000"/>
                </a:solidFill>
                <a:effectLst/>
                <a:latin typeface="Adobe Clean" panose="020B0503020404020204" pitchFamily="34" charset="0"/>
              </a:rPr>
              <a:t> </a:t>
            </a:r>
            <a:r>
              <a:rPr lang="en-US" sz="1800" b="0" i="0" u="none" strike="noStrike" dirty="0">
                <a:solidFill>
                  <a:srgbClr val="000000"/>
                </a:solidFill>
                <a:effectLst/>
                <a:latin typeface="Adobe Clean" panose="020B0503020404020204" pitchFamily="34" charset="0"/>
              </a:rPr>
              <a:t>product meets the business goals​</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0" i="0" u="none" strike="noStrike" dirty="0">
                <a:solidFill>
                  <a:srgbClr val="000000"/>
                </a:solidFill>
                <a:effectLst/>
                <a:latin typeface="Adobe Clean" panose="020B0503020404020204" pitchFamily="34" charset="0"/>
              </a:rPr>
              <a:t>Contract Acceptance Testing</a:t>
            </a:r>
            <a:r>
              <a:rPr lang="en-US" sz="1800" b="1" i="0" u="none" strike="noStrike" dirty="0">
                <a:solidFill>
                  <a:srgbClr val="000000"/>
                </a:solidFill>
                <a:effectLst/>
                <a:latin typeface="Adobe Clean" panose="020B0503020404020204" pitchFamily="34" charset="0"/>
              </a:rPr>
              <a:t> (CAT): </a:t>
            </a:r>
            <a:r>
              <a:rPr lang="en-US" sz="1800" b="0" i="0" u="none" strike="noStrike" dirty="0">
                <a:solidFill>
                  <a:srgbClr val="000000"/>
                </a:solidFill>
                <a:effectLst/>
                <a:latin typeface="Adobe Clean" panose="020B0503020404020204" pitchFamily="34" charset="0"/>
              </a:rPr>
              <a:t>includes terms such as - Service Level Agreement (SLA)​</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0" i="0" u="none" strike="noStrike" dirty="0">
                <a:solidFill>
                  <a:srgbClr val="000000"/>
                </a:solidFill>
                <a:effectLst/>
                <a:latin typeface="Adobe Clean" panose="020B0503020404020204" pitchFamily="34" charset="0"/>
              </a:rPr>
              <a:t>Regulations Acceptance Testing</a:t>
            </a:r>
            <a:r>
              <a:rPr lang="en-US" sz="1800" b="1" i="0" u="none" strike="noStrike" dirty="0">
                <a:solidFill>
                  <a:srgbClr val="000000"/>
                </a:solidFill>
                <a:effectLst/>
                <a:latin typeface="Adobe Clean" panose="020B0503020404020204" pitchFamily="34" charset="0"/>
              </a:rPr>
              <a:t> (RAT): </a:t>
            </a:r>
            <a:r>
              <a:rPr lang="en-US" sz="1800" b="0" i="0" u="none" strike="noStrike" dirty="0">
                <a:solidFill>
                  <a:srgbClr val="000000"/>
                </a:solidFill>
                <a:effectLst/>
                <a:latin typeface="Adobe Clean" panose="020B0503020404020204" pitchFamily="34" charset="0"/>
              </a:rPr>
              <a:t>ensures rules and regulations defined by the government of the country where it is being released are followed​</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0" i="0" u="none" strike="noStrike" dirty="0">
                <a:solidFill>
                  <a:srgbClr val="000000"/>
                </a:solidFill>
                <a:effectLst/>
                <a:latin typeface="Adobe Clean" panose="020B0503020404020204" pitchFamily="34" charset="0"/>
              </a:rPr>
              <a:t>Operational Acceptance Testing</a:t>
            </a:r>
            <a:r>
              <a:rPr lang="en-US" sz="1800" b="1" i="0" u="none" strike="noStrike" dirty="0">
                <a:solidFill>
                  <a:srgbClr val="000000"/>
                </a:solidFill>
                <a:effectLst/>
                <a:latin typeface="Adobe Clean" panose="020B0503020404020204" pitchFamily="34" charset="0"/>
              </a:rPr>
              <a:t> (OAT): </a:t>
            </a:r>
            <a:r>
              <a:rPr lang="en-US" sz="1800" b="0" i="0" u="none" strike="noStrike" dirty="0">
                <a:solidFill>
                  <a:srgbClr val="000000"/>
                </a:solidFill>
                <a:effectLst/>
                <a:latin typeface="Adobe Clean" panose="020B0503020404020204" pitchFamily="34" charset="0"/>
              </a:rPr>
              <a:t>testing of recovery, compatibility, maintainability, reliability​</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1" i="0" u="none" strike="noStrike" dirty="0">
                <a:solidFill>
                  <a:srgbClr val="000000"/>
                </a:solidFill>
                <a:effectLst/>
                <a:latin typeface="Adobe Clean" panose="020B0503020404020204" pitchFamily="34" charset="0"/>
              </a:rPr>
              <a:t>Alpha Testing: </a:t>
            </a:r>
            <a:r>
              <a:rPr lang="en-US" sz="1800" b="0" i="0" u="none" strike="noStrike" dirty="0">
                <a:solidFill>
                  <a:srgbClr val="000000"/>
                </a:solidFill>
                <a:effectLst/>
                <a:latin typeface="Adobe Clean" panose="020B0503020404020204" pitchFamily="34" charset="0"/>
              </a:rPr>
              <a:t>assess the product in the development testing environment​</a:t>
            </a:r>
            <a:endParaRPr lang="en-US" b="0" i="0" u="none" strike="noStrike" dirty="0">
              <a:solidFill>
                <a:srgbClr val="000000"/>
              </a:solidFill>
              <a:effectLst/>
              <a:latin typeface="Arial" panose="020B0604020202020204" pitchFamily="34" charset="0"/>
            </a:endParaRPr>
          </a:p>
          <a:p>
            <a:pPr algn="l" rtl="0" fontAlgn="base">
              <a:lnSpc>
                <a:spcPts val="2325"/>
              </a:lnSpc>
              <a:buFont typeface="Arial" panose="020B0604020202020204" pitchFamily="34" charset="0"/>
              <a:buChar char="•"/>
            </a:pPr>
            <a:r>
              <a:rPr lang="en-US" sz="1800" b="1" i="0" u="none" strike="noStrike" dirty="0">
                <a:solidFill>
                  <a:srgbClr val="000000"/>
                </a:solidFill>
                <a:effectLst/>
                <a:latin typeface="Adobe Clean" panose="020B0503020404020204" pitchFamily="34" charset="0"/>
              </a:rPr>
              <a:t>Beta Testing: </a:t>
            </a:r>
            <a:r>
              <a:rPr lang="en-US" sz="1800" b="0" i="0" u="none" strike="noStrike" dirty="0">
                <a:solidFill>
                  <a:srgbClr val="000000"/>
                </a:solidFill>
                <a:effectLst/>
                <a:latin typeface="Adobe Clean" panose="020B0503020404020204" pitchFamily="34" charset="0"/>
              </a:rPr>
              <a:t>assess the product by exposing it to the real end-users​</a:t>
            </a:r>
            <a:endParaRPr lang="en-US" b="0" i="0" u="none" strike="noStrike" dirty="0">
              <a:solidFill>
                <a:srgbClr val="000000"/>
              </a:solidFill>
              <a:effectLst/>
              <a:latin typeface="Arial" panose="020B0604020202020204" pitchFamily="34" charset="0"/>
            </a:endParaRPr>
          </a:p>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11856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Writing tests such that they can be understood / modified by business people</a:t>
            </a:r>
            <a:endParaRPr lang="en-US" dirty="0">
              <a:ea typeface="Calibri"/>
              <a:cs typeface="Calibri"/>
            </a:endParaRPr>
          </a:p>
          <a:p>
            <a:r>
              <a:rPr lang="en-US" dirty="0">
                <a:ea typeface="Calibri"/>
                <a:cs typeface="Calibri"/>
              </a:rPr>
              <a:t>Only makes sense if there are actual business people involved.</a:t>
            </a:r>
          </a:p>
        </p:txBody>
      </p:sp>
      <p:sp>
        <p:nvSpPr>
          <p:cNvPr id="4" name="Slide Number Placeholder 3"/>
          <p:cNvSpPr>
            <a:spLocks noGrp="1"/>
          </p:cNvSpPr>
          <p:nvPr>
            <p:ph type="sldNum" sz="quarter" idx="5"/>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9265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capacity planning:</a:t>
            </a:r>
          </a:p>
          <a:p>
            <a:r>
              <a:rPr lang="en-US" dirty="0">
                <a:cs typeface="Calibri"/>
              </a:rPr>
              <a:t>- media analytics &amp; super bowl</a:t>
            </a:r>
          </a:p>
          <a:p>
            <a:r>
              <a:rPr lang="en-US" dirty="0">
                <a:cs typeface="Calibri"/>
              </a:rPr>
              <a:t>- profit follows average, cost follows maximum </a:t>
            </a:r>
          </a:p>
          <a:p>
            <a:endParaRPr lang="en-US" dirty="0">
              <a:cs typeface="Calibri"/>
            </a:endParaRPr>
          </a:p>
          <a:p>
            <a:r>
              <a:rPr lang="en-US" dirty="0">
                <a:cs typeface="Calibri"/>
              </a:rPr>
              <a:t>competitive analysis: Gemini, </a:t>
            </a:r>
            <a:r>
              <a:rPr lang="en-US" dirty="0" err="1">
                <a:cs typeface="Calibri"/>
              </a:rPr>
              <a:t>încadrare</a:t>
            </a:r>
            <a:r>
              <a:rPr lang="en-US" dirty="0">
                <a:cs typeface="Calibri"/>
              </a:rPr>
              <a:t> </a:t>
            </a:r>
            <a:r>
              <a:rPr lang="en-US" dirty="0" err="1">
                <a:cs typeface="Calibri"/>
              </a:rPr>
              <a:t>tipar</a:t>
            </a:r>
            <a:endParaRPr lang="en-US" dirty="0">
              <a:cs typeface="Calibri"/>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2298789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Community Zh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CAF57-5B53-F942-8D22-096F06AFB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E4FF2873-131A-1347-9F57-A38728A9867A}"/>
              </a:ext>
            </a:extLst>
          </p:cNvPr>
          <p:cNvPicPr>
            <a:picLocks noChangeAspect="1"/>
          </p:cNvPicPr>
          <p:nvPr userDrawn="1"/>
        </p:nvPicPr>
        <p:blipFill>
          <a:blip r:embed="rId4"/>
          <a:stretch>
            <a:fillRect/>
          </a:stretch>
        </p:blipFill>
        <p:spPr>
          <a:xfrm>
            <a:off x="9862850" y="6057433"/>
            <a:ext cx="1924370" cy="512064"/>
          </a:xfrm>
          <a:prstGeom prst="rect">
            <a:avLst/>
          </a:prstGeom>
        </p:spPr>
      </p:pic>
    </p:spTree>
    <p:extLst>
      <p:ext uri="{BB962C8B-B14F-4D97-AF65-F5344CB8AC3E}">
        <p14:creationId xmlns:p14="http://schemas.microsoft.com/office/powerpoint/2010/main" val="107183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Community Mue Studi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5B728-772D-BF4C-8ABF-95F0C3F427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1" y="0"/>
            <a:ext cx="5024944"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8" name="Picture 7">
            <a:extLst>
              <a:ext uri="{FF2B5EF4-FFF2-40B4-BE49-F238E27FC236}">
                <a16:creationId xmlns:a16="http://schemas.microsoft.com/office/drawing/2014/main" id="{AFE76FAC-AB4A-2C40-B392-342681D519EC}"/>
              </a:ext>
            </a:extLst>
          </p:cNvPr>
          <p:cNvPicPr>
            <a:picLocks noChangeAspect="1"/>
          </p:cNvPicPr>
          <p:nvPr userDrawn="1"/>
        </p:nvPicPr>
        <p:blipFill>
          <a:blip r:embed="rId4"/>
          <a:stretch>
            <a:fillRect/>
          </a:stretch>
        </p:blipFill>
        <p:spPr>
          <a:xfrm>
            <a:off x="10110623" y="6057433"/>
            <a:ext cx="1676597" cy="512064"/>
          </a:xfrm>
          <a:prstGeom prst="rect">
            <a:avLst/>
          </a:prstGeom>
        </p:spPr>
      </p:pic>
    </p:spTree>
    <p:extLst>
      <p:ext uri="{BB962C8B-B14F-4D97-AF65-F5344CB8AC3E}">
        <p14:creationId xmlns:p14="http://schemas.microsoft.com/office/powerpoint/2010/main" val="3082509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2024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GB"/>
              <a:t>Click icon to add table</a:t>
            </a:r>
            <a:endParaRPr lang="en-US"/>
          </a:p>
        </p:txBody>
      </p:sp>
    </p:spTree>
    <p:extLst>
      <p:ext uri="{BB962C8B-B14F-4D97-AF65-F5344CB8AC3E}">
        <p14:creationId xmlns:p14="http://schemas.microsoft.com/office/powerpoint/2010/main" val="407132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2024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d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892"/>
            <a:ext cx="12188947" cy="6856283"/>
          </a:xfrm>
          <a:prstGeom prst="rect">
            <a:avLst/>
          </a:prstGeom>
        </p:spPr>
      </p:pic>
      <p:sp>
        <p:nvSpPr>
          <p:cNvPr id="14" name="Rectangle 13"/>
          <p:cNvSpPr/>
          <p:nvPr userDrawn="1"/>
        </p:nvSpPr>
        <p:spPr>
          <a:xfrm>
            <a:off x="3"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3/23/25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36231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mmunity Beach">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593F6C-B2CF-514C-A9AD-1D28A63192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281" y="0"/>
            <a:ext cx="5021544" cy="6858000"/>
          </a:xfrm>
          <a:custGeom>
            <a:avLst/>
            <a:gdLst>
              <a:gd name="connsiteX0" fmla="*/ 2829127 w 5021544"/>
              <a:gd name="connsiteY0" fmla="*/ 0 h 6858000"/>
              <a:gd name="connsiteX1" fmla="*/ 5021544 w 5021544"/>
              <a:gd name="connsiteY1" fmla="*/ 0 h 6858000"/>
              <a:gd name="connsiteX2" fmla="*/ 5021544 w 5021544"/>
              <a:gd name="connsiteY2" fmla="*/ 6858000 h 6858000"/>
              <a:gd name="connsiteX3" fmla="*/ 0 w 5021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1544" h="6858000">
                <a:moveTo>
                  <a:pt x="2829127" y="0"/>
                </a:moveTo>
                <a:lnTo>
                  <a:pt x="5021544" y="0"/>
                </a:lnTo>
                <a:lnTo>
                  <a:pt x="5021544"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8156B284-503E-D34E-A176-E3C1D978E7AA}"/>
              </a:ext>
            </a:extLst>
          </p:cNvPr>
          <p:cNvPicPr>
            <a:picLocks noChangeAspect="1"/>
          </p:cNvPicPr>
          <p:nvPr userDrawn="1"/>
        </p:nvPicPr>
        <p:blipFill>
          <a:blip r:embed="rId4"/>
          <a:stretch>
            <a:fillRect/>
          </a:stretch>
        </p:blipFill>
        <p:spPr>
          <a:xfrm>
            <a:off x="9469531" y="6059934"/>
            <a:ext cx="2317689" cy="509563"/>
          </a:xfrm>
          <a:prstGeom prst="rect">
            <a:avLst/>
          </a:prstGeom>
        </p:spPr>
      </p:pic>
    </p:spTree>
    <p:extLst>
      <p:ext uri="{BB962C8B-B14F-4D97-AF65-F5344CB8AC3E}">
        <p14:creationId xmlns:p14="http://schemas.microsoft.com/office/powerpoint/2010/main" val="141753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Community Zucco">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9" name="Picture 8">
            <a:extLst>
              <a:ext uri="{FF2B5EF4-FFF2-40B4-BE49-F238E27FC236}">
                <a16:creationId xmlns:a16="http://schemas.microsoft.com/office/drawing/2014/main" id="{FDCDAD4C-5C7D-B947-81B1-B2588678F2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357"/>
            <a:ext cx="5024942" cy="6857286"/>
          </a:xfrm>
          <a:custGeom>
            <a:avLst/>
            <a:gdLst>
              <a:gd name="connsiteX0" fmla="*/ 2829128 w 5036783"/>
              <a:gd name="connsiteY0" fmla="*/ 0 h 6858000"/>
              <a:gd name="connsiteX1" fmla="*/ 5036783 w 5036783"/>
              <a:gd name="connsiteY1" fmla="*/ 0 h 6858000"/>
              <a:gd name="connsiteX2" fmla="*/ 5036783 w 5036783"/>
              <a:gd name="connsiteY2" fmla="*/ 6858000 h 6858000"/>
              <a:gd name="connsiteX3" fmla="*/ 0 w 50367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6783" h="6858000">
                <a:moveTo>
                  <a:pt x="2829128" y="0"/>
                </a:moveTo>
                <a:lnTo>
                  <a:pt x="5036783" y="0"/>
                </a:lnTo>
                <a:lnTo>
                  <a:pt x="5036783" y="6858000"/>
                </a:lnTo>
                <a:lnTo>
                  <a:pt x="0" y="6858000"/>
                </a:lnTo>
                <a:close/>
              </a:path>
            </a:pathLst>
          </a:custGeom>
        </p:spPr>
      </p:pic>
      <p:pic>
        <p:nvPicPr>
          <p:cNvPr id="10" name="Picture 9">
            <a:extLst>
              <a:ext uri="{FF2B5EF4-FFF2-40B4-BE49-F238E27FC236}">
                <a16:creationId xmlns:a16="http://schemas.microsoft.com/office/drawing/2014/main" id="{70C3C284-5747-6847-8299-3FB215AA7A29}"/>
              </a:ext>
            </a:extLst>
          </p:cNvPr>
          <p:cNvPicPr>
            <a:picLocks noChangeAspect="1"/>
          </p:cNvPicPr>
          <p:nvPr userDrawn="1"/>
        </p:nvPicPr>
        <p:blipFill>
          <a:blip r:embed="rId4"/>
          <a:srcRect/>
          <a:stretch/>
        </p:blipFill>
        <p:spPr>
          <a:xfrm>
            <a:off x="10209219" y="6059933"/>
            <a:ext cx="1578001" cy="509563"/>
          </a:xfrm>
          <a:prstGeom prst="rect">
            <a:avLst/>
          </a:prstGeom>
        </p:spPr>
      </p:pic>
    </p:spTree>
    <p:extLst>
      <p:ext uri="{BB962C8B-B14F-4D97-AF65-F5344CB8AC3E}">
        <p14:creationId xmlns:p14="http://schemas.microsoft.com/office/powerpoint/2010/main" val="83017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mmunity Mercadante">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7DCE3E20-7F98-CB43-BB9F-727746592A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0"/>
            <a:ext cx="5024942" cy="6858000"/>
          </a:xfrm>
          <a:custGeom>
            <a:avLst/>
            <a:gdLst>
              <a:gd name="connsiteX0" fmla="*/ 2832526 w 5036783"/>
              <a:gd name="connsiteY0" fmla="*/ 0 h 6866238"/>
              <a:gd name="connsiteX1" fmla="*/ 5036783 w 5036783"/>
              <a:gd name="connsiteY1" fmla="*/ 0 h 6866238"/>
              <a:gd name="connsiteX2" fmla="*/ 5036783 w 5036783"/>
              <a:gd name="connsiteY2" fmla="*/ 6866238 h 6866238"/>
              <a:gd name="connsiteX3" fmla="*/ 0 w 5036783"/>
              <a:gd name="connsiteY3" fmla="*/ 6866238 h 6866238"/>
            </a:gdLst>
            <a:ahLst/>
            <a:cxnLst>
              <a:cxn ang="0">
                <a:pos x="connsiteX0" y="connsiteY0"/>
              </a:cxn>
              <a:cxn ang="0">
                <a:pos x="connsiteX1" y="connsiteY1"/>
              </a:cxn>
              <a:cxn ang="0">
                <a:pos x="connsiteX2" y="connsiteY2"/>
              </a:cxn>
              <a:cxn ang="0">
                <a:pos x="connsiteX3" y="connsiteY3"/>
              </a:cxn>
            </a:cxnLst>
            <a:rect l="l" t="t" r="r" b="b"/>
            <a:pathLst>
              <a:path w="5036783" h="6866238">
                <a:moveTo>
                  <a:pt x="2832526" y="0"/>
                </a:moveTo>
                <a:lnTo>
                  <a:pt x="5036783" y="0"/>
                </a:lnTo>
                <a:lnTo>
                  <a:pt x="5036783" y="6866238"/>
                </a:lnTo>
                <a:lnTo>
                  <a:pt x="0" y="6866238"/>
                </a:lnTo>
                <a:close/>
              </a:path>
            </a:pathLst>
          </a:custGeom>
        </p:spPr>
      </p:pic>
      <p:pic>
        <p:nvPicPr>
          <p:cNvPr id="5" name="Picture 4">
            <a:extLst>
              <a:ext uri="{FF2B5EF4-FFF2-40B4-BE49-F238E27FC236}">
                <a16:creationId xmlns:a16="http://schemas.microsoft.com/office/drawing/2014/main" id="{2AA322DA-1E14-AB48-ACDA-7DAAD73432D3}"/>
              </a:ext>
            </a:extLst>
          </p:cNvPr>
          <p:cNvPicPr>
            <a:picLocks noChangeAspect="1"/>
          </p:cNvPicPr>
          <p:nvPr userDrawn="1"/>
        </p:nvPicPr>
        <p:blipFill>
          <a:blip r:embed="rId4"/>
          <a:stretch>
            <a:fillRect/>
          </a:stretch>
        </p:blipFill>
        <p:spPr>
          <a:xfrm>
            <a:off x="9582041" y="6059934"/>
            <a:ext cx="2205179" cy="512064"/>
          </a:xfrm>
          <a:prstGeom prst="rect">
            <a:avLst/>
          </a:prstGeom>
        </p:spPr>
      </p:pic>
    </p:spTree>
    <p:extLst>
      <p:ext uri="{BB962C8B-B14F-4D97-AF65-F5344CB8AC3E}">
        <p14:creationId xmlns:p14="http://schemas.microsoft.com/office/powerpoint/2010/main" val="296874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mmunity Mot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4A6A6-DE09-414A-BAFE-90B1E42B7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6BB7A5DD-4AAC-304E-99CF-4BF75A581957}"/>
              </a:ext>
            </a:extLst>
          </p:cNvPr>
          <p:cNvPicPr>
            <a:picLocks noChangeAspect="1"/>
          </p:cNvPicPr>
          <p:nvPr userDrawn="1"/>
        </p:nvPicPr>
        <p:blipFill>
          <a:blip r:embed="rId4"/>
          <a:stretch>
            <a:fillRect/>
          </a:stretch>
        </p:blipFill>
        <p:spPr>
          <a:xfrm>
            <a:off x="10127142" y="6057433"/>
            <a:ext cx="1660078" cy="512064"/>
          </a:xfrm>
          <a:prstGeom prst="rect">
            <a:avLst/>
          </a:prstGeom>
        </p:spPr>
      </p:pic>
    </p:spTree>
    <p:extLst>
      <p:ext uri="{BB962C8B-B14F-4D97-AF65-F5344CB8AC3E}">
        <p14:creationId xmlns:p14="http://schemas.microsoft.com/office/powerpoint/2010/main" val="1160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2024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93" r:id="rId6"/>
    <p:sldLayoutId id="2147483694" r:id="rId7"/>
    <p:sldLayoutId id="2147483695" r:id="rId8"/>
    <p:sldLayoutId id="2147483696" r:id="rId9"/>
    <p:sldLayoutId id="2147483697" r:id="rId10"/>
    <p:sldLayoutId id="2147483698" r:id="rId11"/>
    <p:sldLayoutId id="2147483658" r:id="rId12"/>
    <p:sldLayoutId id="2147483676" r:id="rId13"/>
    <p:sldLayoutId id="2147483690" r:id="rId14"/>
    <p:sldLayoutId id="2147483691" r:id="rId15"/>
    <p:sldLayoutId id="2147483692" r:id="rId16"/>
    <p:sldLayoutId id="2147483685" r:id="rId17"/>
    <p:sldLayoutId id="2147483699" r:id="rId18"/>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microsoft.com/office/2018/10/relationships/comments" Target="../comments/modernComment_209_5F1E1C9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scalacheck.org/" TargetMode="External"/><Relationship Id="rId2" Type="http://schemas.openxmlformats.org/officeDocument/2006/relationships/hyperlink" Target="https://hackage.haskell.org/package/QuickCheck" TargetMode="External"/><Relationship Id="rId1" Type="http://schemas.openxmlformats.org/officeDocument/2006/relationships/slideLayout" Target="../slideLayouts/slideLayout12.xml"/><Relationship Id="rId5" Type="http://schemas.openxmlformats.org/officeDocument/2006/relationships/hyperlink" Target="https://jqwik.net/" TargetMode="External"/><Relationship Id="rId4" Type="http://schemas.openxmlformats.org/officeDocument/2006/relationships/hyperlink" Target="https://hypothesis.readthedocs.io/en/lates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FLplusplus/AFLplusplus" TargetMode="External"/><Relationship Id="rId2" Type="http://schemas.openxmlformats.org/officeDocument/2006/relationships/hyperlink" Target="https://lcamtuf.coredump.cx/afl/" TargetMode="External"/><Relationship Id="rId1" Type="http://schemas.openxmlformats.org/officeDocument/2006/relationships/slideLayout" Target="../slideLayouts/slideLayout12.xml"/><Relationship Id="rId4" Type="http://schemas.openxmlformats.org/officeDocument/2006/relationships/hyperlink" Target="https://github.com/google/fuzztest"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ucumber.io/docs/bdd/" TargetMode="External"/><Relationship Id="rId3" Type="http://schemas.openxmlformats.org/officeDocument/2006/relationships/hyperlink" Target="https://learning.oreilly.com/library/view/software-testing-principles/9788177581218/xhtml/chapter001.xhtml#ch1.8" TargetMode="External"/><Relationship Id="rId7" Type="http://schemas.openxmlformats.org/officeDocument/2006/relationships/hyperlink" Target="https://blog.jetbrains.com/idea/2021/05/get-started-with-profiling-in-intellij-idea/"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smartbear.com/learn/code-profiling/fundamentals-of-performance-profiling/" TargetMode="External"/><Relationship Id="rId5" Type="http://schemas.openxmlformats.org/officeDocument/2006/relationships/hyperlink" Target="https://www.testbytes.net/blog/quality-assurance-process-methodology/" TargetMode="External"/><Relationship Id="rId4" Type="http://schemas.openxmlformats.org/officeDocument/2006/relationships/hyperlink" Target="https://learning.oreilly.com/library/view/clean-code-a/9780136083238/chapter09.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206_46EF4AB6.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F8_CBD226BC.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208_6B3A674D.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microsoft.com/office/2018/10/relationships/comments" Target="../comments/modernComment_205_BF8C28B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07_E2466B52.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0A_18D6A229.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microsoft.com/office/2018/10/relationships/comments" Target="../comments/modernComment_20C_FF89AF7A.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1552-3CBD-9341-8CF7-26719E8295D5}"/>
              </a:ext>
            </a:extLst>
          </p:cNvPr>
          <p:cNvSpPr>
            <a:spLocks noGrp="1"/>
          </p:cNvSpPr>
          <p:nvPr>
            <p:ph type="ctrTitle"/>
          </p:nvPr>
        </p:nvSpPr>
        <p:spPr/>
        <p:txBody>
          <a:bodyPr/>
          <a:lstStyle/>
          <a:p>
            <a:r>
              <a:rPr lang="en-RO"/>
              <a:t>Deep dive into software testing</a:t>
            </a:r>
          </a:p>
        </p:txBody>
      </p:sp>
      <p:sp>
        <p:nvSpPr>
          <p:cNvPr id="3" name="Subtitle 2">
            <a:extLst>
              <a:ext uri="{FF2B5EF4-FFF2-40B4-BE49-F238E27FC236}">
                <a16:creationId xmlns:a16="http://schemas.microsoft.com/office/drawing/2014/main" id="{0623B8F1-F33A-494C-BB30-B65EA268D0D7}"/>
              </a:ext>
            </a:extLst>
          </p:cNvPr>
          <p:cNvSpPr>
            <a:spLocks noGrp="1"/>
          </p:cNvSpPr>
          <p:nvPr>
            <p:ph type="subTitle" idx="1"/>
          </p:nvPr>
        </p:nvSpPr>
        <p:spPr/>
        <p:txBody>
          <a:bodyPr vert="horz" wrap="square" lIns="0" tIns="0" rIns="0" bIns="0" rtlCol="0" anchor="t">
            <a:spAutoFit/>
          </a:bodyPr>
          <a:lstStyle/>
          <a:p>
            <a:r>
              <a:rPr lang="en-RO"/>
              <a:t>Lecture 5</a:t>
            </a:r>
          </a:p>
        </p:txBody>
      </p:sp>
      <p:sp>
        <p:nvSpPr>
          <p:cNvPr id="4" name="Slide Number Placeholder 3">
            <a:extLst>
              <a:ext uri="{FF2B5EF4-FFF2-40B4-BE49-F238E27FC236}">
                <a16:creationId xmlns:a16="http://schemas.microsoft.com/office/drawing/2014/main" id="{024E798F-B398-3E4B-9FEC-DDC750D885BB}"/>
              </a:ext>
            </a:extLst>
          </p:cNvPr>
          <p:cNvSpPr>
            <a:spLocks noGrp="1"/>
          </p:cNvSpPr>
          <p:nvPr>
            <p:ph type="sldNum" sz="quarter" idx="4294967295"/>
          </p:nvPr>
        </p:nvSpPr>
        <p:spPr>
          <a:xfrm>
            <a:off x="0" y="6572250"/>
            <a:ext cx="565150" cy="168275"/>
          </a:xfrm>
        </p:spPr>
        <p:txBody>
          <a:bodyPr/>
          <a:lstStyle/>
          <a:p>
            <a:fld id="{90156F56-D5AE-4C6F-B826-C69D1BC521BB}" type="slidenum">
              <a:rPr lang="en-US" smtClean="0"/>
              <a:pPr/>
              <a:t>1</a:t>
            </a:fld>
            <a:endParaRPr lang="en-US"/>
          </a:p>
        </p:txBody>
      </p:sp>
    </p:spTree>
    <p:extLst>
      <p:ext uri="{BB962C8B-B14F-4D97-AF65-F5344CB8AC3E}">
        <p14:creationId xmlns:p14="http://schemas.microsoft.com/office/powerpoint/2010/main" val="847115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87D5-81FA-39EC-DB50-EE4401975FFC}"/>
              </a:ext>
            </a:extLst>
          </p:cNvPr>
          <p:cNvSpPr>
            <a:spLocks noGrp="1"/>
          </p:cNvSpPr>
          <p:nvPr>
            <p:ph type="title"/>
          </p:nvPr>
        </p:nvSpPr>
        <p:spPr/>
        <p:txBody>
          <a:bodyPr/>
          <a:lstStyle/>
          <a:p>
            <a:r>
              <a:rPr lang="en-RO"/>
              <a:t>Acceptance testing</a:t>
            </a:r>
          </a:p>
        </p:txBody>
      </p:sp>
      <p:sp>
        <p:nvSpPr>
          <p:cNvPr id="3" name="Content Placeholder 2">
            <a:extLst>
              <a:ext uri="{FF2B5EF4-FFF2-40B4-BE49-F238E27FC236}">
                <a16:creationId xmlns:a16="http://schemas.microsoft.com/office/drawing/2014/main" id="{4C748B26-D6DF-ABBF-52B4-70C239AE3887}"/>
              </a:ext>
            </a:extLst>
          </p:cNvPr>
          <p:cNvSpPr>
            <a:spLocks noGrp="1"/>
          </p:cNvSpPr>
          <p:nvPr>
            <p:ph idx="1"/>
          </p:nvPr>
        </p:nvSpPr>
        <p:spPr/>
        <p:txBody>
          <a:bodyPr/>
          <a:lstStyle/>
          <a:p>
            <a:r>
              <a:rPr lang="en-RO" dirty="0"/>
              <a:t>Does the system satisfy the needs and requirements of its final users?</a:t>
            </a:r>
          </a:p>
          <a:p>
            <a:r>
              <a:rPr lang="en-RO" dirty="0"/>
              <a:t>Is it ready?</a:t>
            </a:r>
          </a:p>
          <a:p>
            <a:r>
              <a:rPr lang="en-RO" dirty="0"/>
              <a:t>Done by users / customers, usually manually</a:t>
            </a:r>
          </a:p>
          <a:p>
            <a:r>
              <a:rPr lang="en-RO" dirty="0"/>
              <a:t>Two types:</a:t>
            </a:r>
          </a:p>
          <a:p>
            <a:pPr lvl="1"/>
            <a:r>
              <a:rPr lang="en-RO" dirty="0"/>
              <a:t>Alpha:</a:t>
            </a:r>
          </a:p>
          <a:p>
            <a:pPr lvl="2"/>
            <a:r>
              <a:rPr lang="en-RO" dirty="0"/>
              <a:t>Closed</a:t>
            </a:r>
          </a:p>
          <a:p>
            <a:pPr lvl="2"/>
            <a:r>
              <a:rPr lang="en-GB" dirty="0"/>
              <a:t>I</a:t>
            </a:r>
            <a:r>
              <a:rPr lang="en-RO" dirty="0"/>
              <a:t>solated environment</a:t>
            </a:r>
          </a:p>
          <a:p>
            <a:pPr lvl="1"/>
            <a:r>
              <a:rPr lang="en-RO" dirty="0"/>
              <a:t>Beta</a:t>
            </a:r>
          </a:p>
          <a:p>
            <a:pPr lvl="2"/>
            <a:r>
              <a:rPr lang="en-RO" dirty="0"/>
              <a:t>Open</a:t>
            </a:r>
          </a:p>
          <a:p>
            <a:pPr lvl="2"/>
            <a:r>
              <a:rPr lang="en-RO" dirty="0"/>
              <a:t>Production environment</a:t>
            </a:r>
          </a:p>
        </p:txBody>
      </p:sp>
    </p:spTree>
    <p:extLst>
      <p:ext uri="{BB962C8B-B14F-4D97-AF65-F5344CB8AC3E}">
        <p14:creationId xmlns:p14="http://schemas.microsoft.com/office/powerpoint/2010/main" val="63847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B15A-A529-41F7-83D9-25D5B4DBF3FC}"/>
              </a:ext>
            </a:extLst>
          </p:cNvPr>
          <p:cNvSpPr>
            <a:spLocks noGrp="1"/>
          </p:cNvSpPr>
          <p:nvPr>
            <p:ph type="title"/>
          </p:nvPr>
        </p:nvSpPr>
        <p:spPr/>
        <p:txBody>
          <a:bodyPr/>
          <a:lstStyle/>
          <a:p>
            <a:r>
              <a:rPr lang="en-US">
                <a:ea typeface="+mj-lt"/>
                <a:cs typeface="+mj-lt"/>
              </a:rPr>
              <a:t>Behavior-Driven Development (BDD)</a:t>
            </a:r>
            <a:endParaRPr lang="en-US"/>
          </a:p>
        </p:txBody>
      </p:sp>
      <p:sp>
        <p:nvSpPr>
          <p:cNvPr id="3" name="Content Placeholder 2">
            <a:extLst>
              <a:ext uri="{FF2B5EF4-FFF2-40B4-BE49-F238E27FC236}">
                <a16:creationId xmlns:a16="http://schemas.microsoft.com/office/drawing/2014/main" id="{1337DD03-E07C-47E1-BAD6-5F0E4C4C70D8}"/>
              </a:ext>
            </a:extLst>
          </p:cNvPr>
          <p:cNvSpPr>
            <a:spLocks noGrp="1"/>
          </p:cNvSpPr>
          <p:nvPr>
            <p:ph idx="1"/>
          </p:nvPr>
        </p:nvSpPr>
        <p:spPr/>
        <p:txBody>
          <a:bodyPr vert="horz" lIns="108829" tIns="54414" rIns="108829" bIns="54414" rtlCol="0" anchor="t">
            <a:normAutofit/>
          </a:bodyPr>
          <a:lstStyle/>
          <a:p>
            <a:pPr marL="0" indent="0">
              <a:buNone/>
            </a:pPr>
            <a:r>
              <a:rPr lang="en-US" dirty="0">
                <a:ea typeface="+mn-lt"/>
                <a:cs typeface="+mn-lt"/>
              </a:rPr>
              <a:t>Write executable tests using business language</a:t>
            </a:r>
          </a:p>
          <a:p>
            <a:pPr marL="552655" lvl="1" indent="-275590"/>
            <a:r>
              <a:rPr lang="en-US" sz="2200" dirty="0">
                <a:ea typeface="+mn-lt"/>
                <a:cs typeface="+mn-lt"/>
              </a:rPr>
              <a:t>collaboration between business and technical people</a:t>
            </a:r>
          </a:p>
          <a:p>
            <a:pPr marL="552655" lvl="1" indent="-275590"/>
            <a:r>
              <a:rPr lang="en-US" sz="2200" dirty="0">
                <a:ea typeface="+mn-lt"/>
                <a:cs typeface="+mn-lt"/>
              </a:rPr>
              <a:t>build a shared understanding of the problem to be solved</a:t>
            </a:r>
          </a:p>
          <a:p>
            <a:pPr marL="551180" lvl="1" indent="-275590"/>
            <a:r>
              <a:rPr lang="en-US" sz="2200" dirty="0"/>
              <a:t>develop </a:t>
            </a:r>
            <a:r>
              <a:rPr lang="en-US" sz="2200" dirty="0">
                <a:ea typeface="+mn-lt"/>
                <a:cs typeface="+mn-lt"/>
              </a:rPr>
              <a:t>system documentation that is checked against the system’s behavior</a:t>
            </a:r>
          </a:p>
        </p:txBody>
      </p:sp>
      <p:sp>
        <p:nvSpPr>
          <p:cNvPr id="4" name="Slide Number Placeholder 3">
            <a:extLst>
              <a:ext uri="{FF2B5EF4-FFF2-40B4-BE49-F238E27FC236}">
                <a16:creationId xmlns:a16="http://schemas.microsoft.com/office/drawing/2014/main" id="{4DEEEB98-5BE0-4519-98C9-B1AD5B1D2400}"/>
              </a:ext>
            </a:extLst>
          </p:cNvPr>
          <p:cNvSpPr>
            <a:spLocks noGrp="1"/>
          </p:cNvSpPr>
          <p:nvPr>
            <p:ph type="sldNum" sz="quarter" idx="12"/>
          </p:nvPr>
        </p:nvSpPr>
        <p:spPr/>
        <p:txBody>
          <a:bodyPr/>
          <a:lstStyle/>
          <a:p>
            <a:pPr algn="ctr"/>
            <a:fld id="{90156F56-D5AE-4C6F-B826-C69D1BC521BB}" type="slidenum">
              <a:rPr lang="en-US" smtClean="0"/>
              <a:pPr algn="ctr"/>
              <a:t>11</a:t>
            </a:fld>
            <a:endParaRPr lang="en-US"/>
          </a:p>
        </p:txBody>
      </p:sp>
    </p:spTree>
    <p:extLst>
      <p:ext uri="{BB962C8B-B14F-4D97-AF65-F5344CB8AC3E}">
        <p14:creationId xmlns:p14="http://schemas.microsoft.com/office/powerpoint/2010/main" val="403664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84E0-D643-4643-3194-69C9DF139BC5}"/>
              </a:ext>
            </a:extLst>
          </p:cNvPr>
          <p:cNvSpPr>
            <a:spLocks noGrp="1"/>
          </p:cNvSpPr>
          <p:nvPr>
            <p:ph type="title"/>
          </p:nvPr>
        </p:nvSpPr>
        <p:spPr/>
        <p:txBody>
          <a:bodyPr/>
          <a:lstStyle/>
          <a:p>
            <a:r>
              <a:rPr lang="en-RO"/>
              <a:t>BDD example</a:t>
            </a:r>
          </a:p>
        </p:txBody>
      </p:sp>
      <p:sp>
        <p:nvSpPr>
          <p:cNvPr id="3" name="Content Placeholder 2">
            <a:extLst>
              <a:ext uri="{FF2B5EF4-FFF2-40B4-BE49-F238E27FC236}">
                <a16:creationId xmlns:a16="http://schemas.microsoft.com/office/drawing/2014/main" id="{45923660-FA90-7E8A-614E-190DA96E88C1}"/>
              </a:ext>
            </a:extLst>
          </p:cNvPr>
          <p:cNvSpPr>
            <a:spLocks noGrp="1"/>
          </p:cNvSpPr>
          <p:nvPr>
            <p:ph idx="1"/>
          </p:nvPr>
        </p:nvSpPr>
        <p:spPr/>
        <p:txBody>
          <a:bodyPr/>
          <a:lstStyle/>
          <a:p>
            <a:pPr marL="9525" indent="0">
              <a:buNone/>
            </a:pPr>
            <a:r>
              <a:rPr lang="en-GB" dirty="0">
                <a:effectLst/>
                <a:latin typeface="Consolas" panose="020B0609020204030204" pitchFamily="49" charset="0"/>
                <a:cs typeface="Consolas" panose="020B0609020204030204" pitchFamily="49" charset="0"/>
              </a:rPr>
              <a:t>Feature: Account Holder withdraws cash</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a:effectLst/>
                <a:latin typeface="Consolas" panose="020B0609020204030204" pitchFamily="49" charset="0"/>
                <a:cs typeface="Consolas" panose="020B0609020204030204" pitchFamily="49" charset="0"/>
              </a:rPr>
              <a:t>Scenario: Account has sufficient funds</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a:effectLst/>
                <a:latin typeface="Consolas" panose="020B0609020204030204" pitchFamily="49" charset="0"/>
                <a:cs typeface="Consolas" panose="020B0609020204030204" pitchFamily="49" charset="0"/>
              </a:rPr>
              <a:t>Given the account balance is $100</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a:effectLst/>
                <a:latin typeface="Consolas" panose="020B0609020204030204" pitchFamily="49" charset="0"/>
                <a:cs typeface="Consolas" panose="020B0609020204030204" pitchFamily="49" charset="0"/>
              </a:rPr>
              <a:t>And the card is valid</a:t>
            </a:r>
            <a:br>
              <a:rPr lang="en-GB" dirty="0">
                <a:effectLst/>
                <a:latin typeface="Consolas" panose="020B0609020204030204" pitchFamily="49" charset="0"/>
                <a:cs typeface="Consolas" panose="020B0609020204030204" pitchFamily="49" charset="0"/>
              </a:rPr>
            </a:br>
            <a:r>
              <a:rPr lang="en-GB" dirty="0">
                <a:effectLst/>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And the machine contains enough money</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a:effectLst/>
                <a:latin typeface="Consolas" panose="020B0609020204030204" pitchFamily="49" charset="0"/>
                <a:cs typeface="Consolas" panose="020B0609020204030204" pitchFamily="49" charset="0"/>
              </a:rPr>
              <a:t>When the Account Holder requests $20</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a:effectLst/>
                <a:latin typeface="Consolas" panose="020B0609020204030204" pitchFamily="49" charset="0"/>
                <a:cs typeface="Consolas" panose="020B0609020204030204" pitchFamily="49" charset="0"/>
              </a:rPr>
              <a:t>Then the ATM should dispense $20</a:t>
            </a:r>
            <a:br>
              <a:rPr lang="en-GB" dirty="0">
                <a:effectLst/>
                <a:latin typeface="Consolas" panose="020B0609020204030204" pitchFamily="49" charset="0"/>
                <a:cs typeface="Consolas" panose="020B0609020204030204" pitchFamily="49" charset="0"/>
              </a:rPr>
            </a:br>
            <a:r>
              <a:rPr lang="en-GB" dirty="0">
                <a:effectLst/>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And the account balance should be $80</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And the card should be returned</a:t>
            </a:r>
            <a:endParaRPr lang="en-RO"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6132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2280-01CF-5965-30DB-0C3CF9A4DD48}"/>
              </a:ext>
            </a:extLst>
          </p:cNvPr>
          <p:cNvSpPr>
            <a:spLocks noGrp="1"/>
          </p:cNvSpPr>
          <p:nvPr>
            <p:ph type="ctrTitle"/>
          </p:nvPr>
        </p:nvSpPr>
        <p:spPr/>
        <p:txBody>
          <a:bodyPr/>
          <a:lstStyle/>
          <a:p>
            <a:r>
              <a:rPr lang="en-RO" dirty="0"/>
              <a:t>Performance Testing</a:t>
            </a:r>
          </a:p>
        </p:txBody>
      </p:sp>
    </p:spTree>
    <p:extLst>
      <p:ext uri="{BB962C8B-B14F-4D97-AF65-F5344CB8AC3E}">
        <p14:creationId xmlns:p14="http://schemas.microsoft.com/office/powerpoint/2010/main" val="30341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34E9-FB36-480A-8EFC-A226CB4D5E52}"/>
              </a:ext>
            </a:extLst>
          </p:cNvPr>
          <p:cNvSpPr>
            <a:spLocks noGrp="1"/>
          </p:cNvSpPr>
          <p:nvPr>
            <p:ph type="title"/>
          </p:nvPr>
        </p:nvSpPr>
        <p:spPr/>
        <p:txBody>
          <a:bodyPr/>
          <a:lstStyle/>
          <a:p>
            <a:r>
              <a:rPr lang="en-US"/>
              <a:t>Why do we care about performance?</a:t>
            </a:r>
          </a:p>
        </p:txBody>
      </p:sp>
      <p:sp>
        <p:nvSpPr>
          <p:cNvPr id="3" name="Content Placeholder 2">
            <a:extLst>
              <a:ext uri="{FF2B5EF4-FFF2-40B4-BE49-F238E27FC236}">
                <a16:creationId xmlns:a16="http://schemas.microsoft.com/office/drawing/2014/main" id="{C3BCBB2A-79D1-4887-A652-62096C1A38C2}"/>
              </a:ext>
            </a:extLst>
          </p:cNvPr>
          <p:cNvSpPr>
            <a:spLocks noGrp="1"/>
          </p:cNvSpPr>
          <p:nvPr>
            <p:ph idx="1"/>
          </p:nvPr>
        </p:nvSpPr>
        <p:spPr/>
        <p:txBody>
          <a:bodyPr vert="horz" lIns="108829" tIns="54414" rIns="108829" bIns="54414" rtlCol="0" anchor="t">
            <a:noAutofit/>
          </a:bodyPr>
          <a:lstStyle/>
          <a:p>
            <a:pPr marL="275590" indent="-275590"/>
            <a:r>
              <a:rPr lang="en-US" dirty="0"/>
              <a:t>User experience</a:t>
            </a:r>
          </a:p>
          <a:p>
            <a:pPr marL="551180" lvl="1" indent="-275590"/>
            <a:r>
              <a:rPr lang="en-US" dirty="0"/>
              <a:t>increased latency reduces user engagement</a:t>
            </a:r>
          </a:p>
          <a:p>
            <a:pPr marL="275590" indent="-275590"/>
            <a:r>
              <a:rPr lang="en-US" dirty="0"/>
              <a:t>Accessibility</a:t>
            </a:r>
          </a:p>
          <a:p>
            <a:pPr marL="551180" lvl="1" indent="-275590"/>
            <a:r>
              <a:rPr lang="en-US" dirty="0"/>
              <a:t>Not everyone has access to latest device</a:t>
            </a:r>
          </a:p>
          <a:p>
            <a:pPr marL="275590" indent="-275590"/>
            <a:r>
              <a:rPr lang="en-US" dirty="0"/>
              <a:t>Decrease costs</a:t>
            </a:r>
          </a:p>
          <a:p>
            <a:pPr marL="551180" lvl="1" indent="-275590"/>
            <a:r>
              <a:rPr lang="en-US" dirty="0"/>
              <a:t>Increase profit</a:t>
            </a:r>
          </a:p>
          <a:p>
            <a:pPr marL="274115" indent="-275590"/>
            <a:r>
              <a:rPr lang="en-US" dirty="0"/>
              <a:t>Find bottlenecks</a:t>
            </a:r>
          </a:p>
          <a:p>
            <a:pPr marL="551180" lvl="1" indent="-275590"/>
            <a:r>
              <a:rPr lang="en-US" dirty="0"/>
              <a:t>Prepare for scaling up and out</a:t>
            </a:r>
          </a:p>
          <a:p>
            <a:pPr marL="274115" indent="-275590"/>
            <a:r>
              <a:rPr lang="en-US" dirty="0"/>
              <a:t>etc.</a:t>
            </a:r>
          </a:p>
        </p:txBody>
      </p:sp>
      <p:sp>
        <p:nvSpPr>
          <p:cNvPr id="4" name="Slide Number Placeholder 3">
            <a:extLst>
              <a:ext uri="{FF2B5EF4-FFF2-40B4-BE49-F238E27FC236}">
                <a16:creationId xmlns:a16="http://schemas.microsoft.com/office/drawing/2014/main" id="{6E804C5F-6C29-483F-9D42-A78BC7B475D2}"/>
              </a:ext>
            </a:extLst>
          </p:cNvPr>
          <p:cNvSpPr>
            <a:spLocks noGrp="1"/>
          </p:cNvSpPr>
          <p:nvPr>
            <p:ph type="sldNum" sz="quarter" idx="12"/>
          </p:nvPr>
        </p:nvSpPr>
        <p:spPr/>
        <p:txBody>
          <a:bodyPr/>
          <a:lstStyle/>
          <a:p>
            <a:pPr algn="ctr"/>
            <a:fld id="{90156F56-D5AE-4C6F-B826-C69D1BC521BB}" type="slidenum">
              <a:rPr lang="en-US" smtClean="0"/>
              <a:pPr algn="ctr"/>
              <a:t>14</a:t>
            </a:fld>
            <a:endParaRPr lang="en-US"/>
          </a:p>
        </p:txBody>
      </p:sp>
    </p:spTree>
    <p:extLst>
      <p:ext uri="{BB962C8B-B14F-4D97-AF65-F5344CB8AC3E}">
        <p14:creationId xmlns:p14="http://schemas.microsoft.com/office/powerpoint/2010/main" val="336678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4F4E-0DE0-464A-A81F-9E933F524514}"/>
              </a:ext>
            </a:extLst>
          </p:cNvPr>
          <p:cNvSpPr>
            <a:spLocks noGrp="1"/>
          </p:cNvSpPr>
          <p:nvPr>
            <p:ph type="title"/>
          </p:nvPr>
        </p:nvSpPr>
        <p:spPr/>
        <p:txBody>
          <a:bodyPr/>
          <a:lstStyle/>
          <a:p>
            <a:r>
              <a:rPr lang="en-US"/>
              <a:t>Performance Testing</a:t>
            </a:r>
          </a:p>
        </p:txBody>
      </p:sp>
      <p:sp>
        <p:nvSpPr>
          <p:cNvPr id="3" name="Content Placeholder 2">
            <a:extLst>
              <a:ext uri="{FF2B5EF4-FFF2-40B4-BE49-F238E27FC236}">
                <a16:creationId xmlns:a16="http://schemas.microsoft.com/office/drawing/2014/main" id="{7E487836-ABD7-4647-AB18-EEA1206CA22D}"/>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Performance testing validates that the application:</a:t>
            </a:r>
          </a:p>
          <a:p>
            <a:pPr marL="551180" lvl="1" indent="-275590"/>
            <a:r>
              <a:rPr lang="en-US" dirty="0">
                <a:ea typeface="+mn-lt"/>
                <a:cs typeface="+mn-lt"/>
              </a:rPr>
              <a:t>is </a:t>
            </a:r>
            <a:r>
              <a:rPr lang="en-US" b="1" dirty="0">
                <a:ea typeface="+mn-lt"/>
                <a:cs typeface="+mn-lt"/>
              </a:rPr>
              <a:t>available </a:t>
            </a:r>
            <a:r>
              <a:rPr lang="en-US" dirty="0">
                <a:ea typeface="+mn-lt"/>
                <a:cs typeface="+mn-lt"/>
              </a:rPr>
              <a:t>and </a:t>
            </a:r>
            <a:r>
              <a:rPr lang="en-US" b="1" dirty="0">
                <a:ea typeface="+mn-lt"/>
                <a:cs typeface="+mn-lt"/>
              </a:rPr>
              <a:t>running </a:t>
            </a:r>
            <a:r>
              <a:rPr lang="en-US" dirty="0">
                <a:ea typeface="+mn-lt"/>
                <a:cs typeface="+mn-lt"/>
              </a:rPr>
              <a:t>under different load conditions (</a:t>
            </a:r>
            <a:r>
              <a:rPr lang="en-US" b="1" dirty="0">
                <a:ea typeface="+mn-lt"/>
                <a:cs typeface="+mn-lt"/>
              </a:rPr>
              <a:t>availability</a:t>
            </a:r>
            <a:r>
              <a:rPr lang="en-US" dirty="0">
                <a:ea typeface="+mn-lt"/>
                <a:cs typeface="+mn-lt"/>
              </a:rPr>
              <a:t>)</a:t>
            </a:r>
          </a:p>
          <a:p>
            <a:pPr marL="551180" lvl="1" indent="-275590"/>
            <a:r>
              <a:rPr lang="en-US" dirty="0">
                <a:ea typeface="+mn-lt"/>
                <a:cs typeface="+mn-lt"/>
              </a:rPr>
              <a:t>responds </a:t>
            </a:r>
            <a:r>
              <a:rPr lang="en-US" b="1" dirty="0">
                <a:ea typeface="+mn-lt"/>
                <a:cs typeface="+mn-lt"/>
              </a:rPr>
              <a:t>fast </a:t>
            </a:r>
            <a:r>
              <a:rPr lang="en-US" dirty="0">
                <a:ea typeface="+mn-lt"/>
                <a:cs typeface="+mn-lt"/>
              </a:rPr>
              <a:t>enough for different load conditions (</a:t>
            </a:r>
            <a:r>
              <a:rPr lang="en-US" b="1" dirty="0">
                <a:ea typeface="+mn-lt"/>
                <a:cs typeface="+mn-lt"/>
              </a:rPr>
              <a:t>response time</a:t>
            </a:r>
            <a:r>
              <a:rPr lang="en-US" dirty="0">
                <a:ea typeface="+mn-lt"/>
                <a:cs typeface="+mn-lt"/>
              </a:rPr>
              <a:t>)</a:t>
            </a:r>
          </a:p>
          <a:p>
            <a:pPr marL="551180" lvl="1" indent="-275590"/>
            <a:r>
              <a:rPr lang="en-US" dirty="0">
                <a:ea typeface="+mn-lt"/>
                <a:cs typeface="+mn-lt"/>
              </a:rPr>
              <a:t>processes the required number of transactions in any given interval (</a:t>
            </a:r>
            <a:r>
              <a:rPr lang="en-US" b="1" dirty="0">
                <a:ea typeface="+mn-lt"/>
                <a:cs typeface="+mn-lt"/>
              </a:rPr>
              <a:t>throughput</a:t>
            </a:r>
            <a:r>
              <a:rPr lang="en-US" dirty="0">
                <a:ea typeface="+mn-lt"/>
                <a:cs typeface="+mn-lt"/>
              </a:rPr>
              <a:t>)</a:t>
            </a:r>
          </a:p>
          <a:p>
            <a:pPr marL="551180" lvl="1" indent="-275590"/>
            <a:r>
              <a:rPr lang="en-US" dirty="0">
                <a:ea typeface="+mn-lt"/>
                <a:cs typeface="+mn-lt"/>
              </a:rPr>
              <a:t>delivers return on investment for the resources: hardware and software (</a:t>
            </a:r>
            <a:r>
              <a:rPr lang="en-US" b="1" dirty="0">
                <a:ea typeface="+mn-lt"/>
                <a:cs typeface="+mn-lt"/>
              </a:rPr>
              <a:t>capacity planning</a:t>
            </a:r>
            <a:r>
              <a:rPr lang="en-US" dirty="0">
                <a:ea typeface="+mn-lt"/>
                <a:cs typeface="+mn-lt"/>
              </a:rPr>
              <a:t>)</a:t>
            </a:r>
            <a:endParaRPr lang="en-US" dirty="0"/>
          </a:p>
          <a:p>
            <a:pPr marL="551180" lvl="1" indent="-275590"/>
            <a:r>
              <a:rPr lang="en-US" dirty="0">
                <a:ea typeface="+mn-lt"/>
                <a:cs typeface="+mn-lt"/>
              </a:rPr>
              <a:t>is comparable to or better than that of the competitors for different parameters (</a:t>
            </a:r>
            <a:r>
              <a:rPr lang="en-US" b="1" dirty="0">
                <a:ea typeface="+mn-lt"/>
                <a:cs typeface="+mn-lt"/>
              </a:rPr>
              <a:t>competitive analysis and benchmarking</a:t>
            </a:r>
            <a:r>
              <a:rPr lang="en-US" dirty="0">
                <a:ea typeface="+mn-lt"/>
                <a:cs typeface="+mn-lt"/>
              </a:rPr>
              <a:t>)</a:t>
            </a:r>
          </a:p>
          <a:p>
            <a:pPr marL="275590" indent="-275590"/>
            <a:r>
              <a:rPr lang="en-US" dirty="0">
                <a:ea typeface="+mn-lt"/>
                <a:cs typeface="+mn-lt"/>
              </a:rPr>
              <a:t>Performance testing is complex and </a:t>
            </a:r>
            <a:r>
              <a:rPr lang="en-US" b="1" dirty="0">
                <a:ea typeface="+mn-lt"/>
                <a:cs typeface="+mn-lt"/>
              </a:rPr>
              <a:t>expensive </a:t>
            </a:r>
            <a:r>
              <a:rPr lang="en-US" dirty="0">
                <a:ea typeface="+mn-lt"/>
                <a:cs typeface="+mn-lt"/>
              </a:rPr>
              <a:t>due to large resource requirements and the time it takes to perform it.</a:t>
            </a:r>
            <a:endParaRPr lang="en-US" dirty="0"/>
          </a:p>
        </p:txBody>
      </p:sp>
      <p:sp>
        <p:nvSpPr>
          <p:cNvPr id="4" name="Slide Number Placeholder 3">
            <a:extLst>
              <a:ext uri="{FF2B5EF4-FFF2-40B4-BE49-F238E27FC236}">
                <a16:creationId xmlns:a16="http://schemas.microsoft.com/office/drawing/2014/main" id="{D86D2B8E-1E6E-4151-9CFB-A2D6032F2EDE}"/>
              </a:ext>
            </a:extLst>
          </p:cNvPr>
          <p:cNvSpPr>
            <a:spLocks noGrp="1"/>
          </p:cNvSpPr>
          <p:nvPr>
            <p:ph type="sldNum" sz="quarter" idx="12"/>
          </p:nvPr>
        </p:nvSpPr>
        <p:spPr/>
        <p:txBody>
          <a:bodyPr/>
          <a:lstStyle/>
          <a:p>
            <a:pPr algn="ctr"/>
            <a:fld id="{90156F56-D5AE-4C6F-B826-C69D1BC521BB}" type="slidenum">
              <a:rPr lang="en-US" smtClean="0"/>
              <a:pPr algn="ctr"/>
              <a:t>15</a:t>
            </a:fld>
            <a:endParaRPr lang="en-US"/>
          </a:p>
        </p:txBody>
      </p:sp>
    </p:spTree>
    <p:extLst>
      <p:ext uri="{BB962C8B-B14F-4D97-AF65-F5344CB8AC3E}">
        <p14:creationId xmlns:p14="http://schemas.microsoft.com/office/powerpoint/2010/main" val="27459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0D81-4D73-4A4B-9736-B54D470650F9}"/>
              </a:ext>
            </a:extLst>
          </p:cNvPr>
          <p:cNvSpPr>
            <a:spLocks noGrp="1"/>
          </p:cNvSpPr>
          <p:nvPr>
            <p:ph type="title"/>
          </p:nvPr>
        </p:nvSpPr>
        <p:spPr/>
        <p:txBody>
          <a:bodyPr/>
          <a:lstStyle/>
          <a:p>
            <a:r>
              <a:rPr lang="en-US"/>
              <a:t>Latency vs Throughput</a:t>
            </a:r>
          </a:p>
        </p:txBody>
      </p:sp>
      <p:sp>
        <p:nvSpPr>
          <p:cNvPr id="3" name="Content Placeholder 2">
            <a:extLst>
              <a:ext uri="{FF2B5EF4-FFF2-40B4-BE49-F238E27FC236}">
                <a16:creationId xmlns:a16="http://schemas.microsoft.com/office/drawing/2014/main" id="{DB108E4C-86CC-44C0-8D34-4FE0BCD2AA86}"/>
              </a:ext>
            </a:extLst>
          </p:cNvPr>
          <p:cNvSpPr>
            <a:spLocks noGrp="1"/>
          </p:cNvSpPr>
          <p:nvPr>
            <p:ph idx="1"/>
          </p:nvPr>
        </p:nvSpPr>
        <p:spPr>
          <a:xfrm>
            <a:off x="304721" y="1192212"/>
            <a:ext cx="5789692" cy="5029200"/>
          </a:xfrm>
        </p:spPr>
        <p:txBody>
          <a:bodyPr vert="horz" lIns="108829" tIns="54414" rIns="108829" bIns="54414" rtlCol="0" anchor="t">
            <a:normAutofit/>
          </a:bodyPr>
          <a:lstStyle/>
          <a:p>
            <a:pPr marL="275590" indent="-275590"/>
            <a:r>
              <a:rPr lang="en-US" b="1" dirty="0"/>
              <a:t>Latency</a:t>
            </a:r>
          </a:p>
          <a:p>
            <a:pPr marL="551180" lvl="1" indent="-275590"/>
            <a:r>
              <a:rPr lang="en-US" dirty="0"/>
              <a:t>How fast can the software application return a response?</a:t>
            </a:r>
          </a:p>
          <a:p>
            <a:pPr marL="551180" lvl="1" indent="-275590"/>
            <a:r>
              <a:rPr lang="en-US" dirty="0"/>
              <a:t>Measured in seconds</a:t>
            </a:r>
          </a:p>
          <a:p>
            <a:pPr marL="275590" indent="-275590"/>
            <a:r>
              <a:rPr lang="en-US" b="1" dirty="0"/>
              <a:t>Throughput</a:t>
            </a:r>
          </a:p>
          <a:p>
            <a:pPr marL="551180" lvl="1" indent="-275590"/>
            <a:r>
              <a:rPr lang="en-US" dirty="0"/>
              <a:t>How many responses can </a:t>
            </a:r>
            <a:r>
              <a:rPr lang="en-US" dirty="0">
                <a:ea typeface="+mn-lt"/>
                <a:cs typeface="+mn-lt"/>
              </a:rPr>
              <a:t>the software application </a:t>
            </a:r>
            <a:r>
              <a:rPr lang="en-US" dirty="0"/>
              <a:t>return?</a:t>
            </a:r>
          </a:p>
          <a:p>
            <a:pPr marL="551180" lvl="1" indent="-275590"/>
            <a:r>
              <a:rPr lang="en-US" dirty="0"/>
              <a:t>Measured in requests per second</a:t>
            </a:r>
          </a:p>
          <a:p>
            <a:pPr marL="275590" indent="-275590"/>
            <a:r>
              <a:rPr lang="en-US" b="1" dirty="0">
                <a:ea typeface="+mn-lt"/>
                <a:cs typeface="+mn-lt"/>
              </a:rPr>
              <a:t>The ideal situation:</a:t>
            </a:r>
            <a:r>
              <a:rPr lang="en-US" dirty="0">
                <a:ea typeface="+mn-lt"/>
                <a:cs typeface="+mn-lt"/>
              </a:rPr>
              <a:t> throughput increasing as the user load increases</a:t>
            </a:r>
          </a:p>
        </p:txBody>
      </p:sp>
      <p:sp>
        <p:nvSpPr>
          <p:cNvPr id="4" name="Slide Number Placeholder 3">
            <a:extLst>
              <a:ext uri="{FF2B5EF4-FFF2-40B4-BE49-F238E27FC236}">
                <a16:creationId xmlns:a16="http://schemas.microsoft.com/office/drawing/2014/main" id="{AA563A38-9263-47C7-86BE-3AA3757AB771}"/>
              </a:ext>
            </a:extLst>
          </p:cNvPr>
          <p:cNvSpPr>
            <a:spLocks noGrp="1"/>
          </p:cNvSpPr>
          <p:nvPr>
            <p:ph type="sldNum" sz="quarter" idx="12"/>
          </p:nvPr>
        </p:nvSpPr>
        <p:spPr/>
        <p:txBody>
          <a:bodyPr/>
          <a:lstStyle/>
          <a:p>
            <a:pPr algn="ctr"/>
            <a:fld id="{90156F56-D5AE-4C6F-B826-C69D1BC521BB}" type="slidenum">
              <a:rPr lang="en-US" smtClean="0"/>
              <a:pPr algn="ctr"/>
              <a:t>16</a:t>
            </a:fld>
            <a:endParaRPr lang="en-US"/>
          </a:p>
        </p:txBody>
      </p:sp>
      <p:pic>
        <p:nvPicPr>
          <p:cNvPr id="5" name="Picture 5" descr="Diagram&#10;&#10;Description automatically generated">
            <a:extLst>
              <a:ext uri="{FF2B5EF4-FFF2-40B4-BE49-F238E27FC236}">
                <a16:creationId xmlns:a16="http://schemas.microsoft.com/office/drawing/2014/main" id="{781BA90A-3CC1-4BF0-9679-45F80B5AFA50}"/>
              </a:ext>
            </a:extLst>
          </p:cNvPr>
          <p:cNvPicPr>
            <a:picLocks noChangeAspect="1"/>
          </p:cNvPicPr>
          <p:nvPr/>
        </p:nvPicPr>
        <p:blipFill>
          <a:blip r:embed="rId3"/>
          <a:stretch>
            <a:fillRect/>
          </a:stretch>
        </p:blipFill>
        <p:spPr>
          <a:xfrm>
            <a:off x="6094413" y="1419225"/>
            <a:ext cx="5600925" cy="2706437"/>
          </a:xfrm>
          <a:prstGeom prst="rect">
            <a:avLst/>
          </a:prstGeom>
        </p:spPr>
      </p:pic>
    </p:spTree>
    <p:extLst>
      <p:ext uri="{BB962C8B-B14F-4D97-AF65-F5344CB8AC3E}">
        <p14:creationId xmlns:p14="http://schemas.microsoft.com/office/powerpoint/2010/main" val="341798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7798-9C43-FEC6-6602-43A4D56857A9}"/>
              </a:ext>
            </a:extLst>
          </p:cNvPr>
          <p:cNvSpPr>
            <a:spLocks noGrp="1"/>
          </p:cNvSpPr>
          <p:nvPr>
            <p:ph type="title"/>
          </p:nvPr>
        </p:nvSpPr>
        <p:spPr/>
        <p:txBody>
          <a:bodyPr/>
          <a:lstStyle/>
          <a:p>
            <a:r>
              <a:rPr lang="en-RO"/>
              <a:t>Types of performance testing</a:t>
            </a:r>
          </a:p>
        </p:txBody>
      </p:sp>
      <p:sp>
        <p:nvSpPr>
          <p:cNvPr id="3" name="Content Placeholder 2">
            <a:extLst>
              <a:ext uri="{FF2B5EF4-FFF2-40B4-BE49-F238E27FC236}">
                <a16:creationId xmlns:a16="http://schemas.microsoft.com/office/drawing/2014/main" id="{51A1F066-9111-1CBE-00A2-B47D3EA65350}"/>
              </a:ext>
            </a:extLst>
          </p:cNvPr>
          <p:cNvSpPr>
            <a:spLocks noGrp="1"/>
          </p:cNvSpPr>
          <p:nvPr>
            <p:ph idx="1"/>
          </p:nvPr>
        </p:nvSpPr>
        <p:spPr/>
        <p:txBody>
          <a:bodyPr/>
          <a:lstStyle/>
          <a:p>
            <a:r>
              <a:rPr lang="en-RO" b="1" dirty="0"/>
              <a:t>Load test</a:t>
            </a:r>
          </a:p>
          <a:p>
            <a:pPr lvl="1"/>
            <a:r>
              <a:rPr lang="en-GB" dirty="0"/>
              <a:t>E</a:t>
            </a:r>
            <a:r>
              <a:rPr lang="en-RO" dirty="0"/>
              <a:t>valuate system under expected load</a:t>
            </a:r>
          </a:p>
          <a:p>
            <a:r>
              <a:rPr lang="en-RO" b="1" dirty="0"/>
              <a:t>Stress test</a:t>
            </a:r>
          </a:p>
          <a:p>
            <a:pPr lvl="1"/>
            <a:r>
              <a:rPr lang="en-RO" dirty="0"/>
              <a:t>Higher than expected load: where does it break?</a:t>
            </a:r>
          </a:p>
          <a:p>
            <a:r>
              <a:rPr lang="en-RO" b="1" dirty="0"/>
              <a:t>Endurance test</a:t>
            </a:r>
          </a:p>
          <a:p>
            <a:pPr lvl="1"/>
            <a:r>
              <a:rPr lang="en-GB" dirty="0"/>
              <a:t>R</a:t>
            </a:r>
            <a:r>
              <a:rPr lang="en-RO" dirty="0"/>
              <a:t>un system for a long time</a:t>
            </a:r>
          </a:p>
          <a:p>
            <a:pPr lvl="1"/>
            <a:r>
              <a:rPr lang="en-RO" dirty="0"/>
              <a:t>Can identify resource leaks</a:t>
            </a:r>
          </a:p>
          <a:p>
            <a:r>
              <a:rPr lang="en-RO" b="1" dirty="0"/>
              <a:t>Spike test</a:t>
            </a:r>
          </a:p>
          <a:p>
            <a:pPr lvl="1"/>
            <a:r>
              <a:rPr lang="en-RO" dirty="0"/>
              <a:t>How does the system react to a sudden increase in load?</a:t>
            </a:r>
          </a:p>
          <a:p>
            <a:r>
              <a:rPr lang="en-RO" b="1" dirty="0"/>
              <a:t>Volume test</a:t>
            </a:r>
          </a:p>
          <a:p>
            <a:pPr lvl="1"/>
            <a:r>
              <a:rPr lang="en-RO" dirty="0"/>
              <a:t>Feed the system a large amount of data</a:t>
            </a:r>
          </a:p>
          <a:p>
            <a:r>
              <a:rPr lang="en-RO" dirty="0"/>
              <a:t>etc.</a:t>
            </a:r>
          </a:p>
        </p:txBody>
      </p:sp>
    </p:spTree>
    <p:extLst>
      <p:ext uri="{BB962C8B-B14F-4D97-AF65-F5344CB8AC3E}">
        <p14:creationId xmlns:p14="http://schemas.microsoft.com/office/powerpoint/2010/main" val="17603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DC48-C445-7980-697E-46874291FE29}"/>
              </a:ext>
            </a:extLst>
          </p:cNvPr>
          <p:cNvSpPr>
            <a:spLocks noGrp="1"/>
          </p:cNvSpPr>
          <p:nvPr>
            <p:ph type="title"/>
          </p:nvPr>
        </p:nvSpPr>
        <p:spPr/>
        <p:txBody>
          <a:bodyPr/>
          <a:lstStyle/>
          <a:p>
            <a:r>
              <a:rPr lang="en-RO"/>
              <a:t>The process of performance testing</a:t>
            </a:r>
          </a:p>
        </p:txBody>
      </p:sp>
      <p:sp>
        <p:nvSpPr>
          <p:cNvPr id="3" name="Content Placeholder 2">
            <a:extLst>
              <a:ext uri="{FF2B5EF4-FFF2-40B4-BE49-F238E27FC236}">
                <a16:creationId xmlns:a16="http://schemas.microsoft.com/office/drawing/2014/main" id="{3D08FF0D-5B65-AB3F-83D7-7459456FB3A1}"/>
              </a:ext>
            </a:extLst>
          </p:cNvPr>
          <p:cNvSpPr>
            <a:spLocks noGrp="1"/>
          </p:cNvSpPr>
          <p:nvPr>
            <p:ph idx="1"/>
          </p:nvPr>
        </p:nvSpPr>
        <p:spPr/>
        <p:txBody>
          <a:bodyPr/>
          <a:lstStyle/>
          <a:p>
            <a:r>
              <a:rPr lang="en-RO" dirty="0"/>
              <a:t>Define scenarios</a:t>
            </a:r>
          </a:p>
          <a:p>
            <a:pPr lvl="1"/>
            <a:r>
              <a:rPr lang="en-RO" dirty="0"/>
              <a:t>Determine user distribution</a:t>
            </a:r>
          </a:p>
          <a:p>
            <a:r>
              <a:rPr lang="en-RO" dirty="0"/>
              <a:t>Write the test cases</a:t>
            </a:r>
          </a:p>
          <a:p>
            <a:r>
              <a:rPr lang="en-RO" dirty="0"/>
              <a:t>Run the test</a:t>
            </a:r>
          </a:p>
          <a:p>
            <a:r>
              <a:rPr lang="en-RO" dirty="0"/>
              <a:t>Analyse the results</a:t>
            </a:r>
          </a:p>
        </p:txBody>
      </p:sp>
    </p:spTree>
    <p:extLst>
      <p:ext uri="{BB962C8B-B14F-4D97-AF65-F5344CB8AC3E}">
        <p14:creationId xmlns:p14="http://schemas.microsoft.com/office/powerpoint/2010/main" val="195977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8CF9-9FB3-49FF-B99A-236315AD5AC1}"/>
              </a:ext>
            </a:extLst>
          </p:cNvPr>
          <p:cNvSpPr>
            <a:spLocks noGrp="1"/>
          </p:cNvSpPr>
          <p:nvPr>
            <p:ph type="title"/>
          </p:nvPr>
        </p:nvSpPr>
        <p:spPr/>
        <p:txBody>
          <a:bodyPr/>
          <a:lstStyle/>
          <a:p>
            <a:r>
              <a:rPr lang="en-US">
                <a:solidFill>
                  <a:srgbClr val="FF0000"/>
                </a:solidFill>
              </a:rPr>
              <a:t>JMeter Performance testing</a:t>
            </a:r>
          </a:p>
        </p:txBody>
      </p:sp>
      <p:sp>
        <p:nvSpPr>
          <p:cNvPr id="3" name="Content Placeholder 2">
            <a:extLst>
              <a:ext uri="{FF2B5EF4-FFF2-40B4-BE49-F238E27FC236}">
                <a16:creationId xmlns:a16="http://schemas.microsoft.com/office/drawing/2014/main" id="{41B8070B-B08B-45E8-8104-7F5C3E4BFA5B}"/>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Open-source software, designed to load test functional behavior and measure performance:</a:t>
            </a:r>
            <a:endParaRPr lang="en-US" dirty="0"/>
          </a:p>
        </p:txBody>
      </p:sp>
      <p:sp>
        <p:nvSpPr>
          <p:cNvPr id="4" name="Slide Number Placeholder 3">
            <a:extLst>
              <a:ext uri="{FF2B5EF4-FFF2-40B4-BE49-F238E27FC236}">
                <a16:creationId xmlns:a16="http://schemas.microsoft.com/office/drawing/2014/main" id="{0C62CB08-E583-42F9-95A0-43867FFBD8BD}"/>
              </a:ext>
            </a:extLst>
          </p:cNvPr>
          <p:cNvSpPr>
            <a:spLocks noGrp="1"/>
          </p:cNvSpPr>
          <p:nvPr>
            <p:ph type="sldNum" sz="quarter" idx="12"/>
          </p:nvPr>
        </p:nvSpPr>
        <p:spPr/>
        <p:txBody>
          <a:bodyPr/>
          <a:lstStyle/>
          <a:p>
            <a:pPr algn="ctr"/>
            <a:fld id="{90156F56-D5AE-4C6F-B826-C69D1BC521BB}" type="slidenum">
              <a:rPr lang="en-US" smtClean="0"/>
              <a:pPr algn="ctr"/>
              <a:t>19</a:t>
            </a:fld>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095CFF06-2AC9-45BA-A886-5120DEC4A2DD}"/>
              </a:ext>
            </a:extLst>
          </p:cNvPr>
          <p:cNvPicPr>
            <a:picLocks noChangeAspect="1"/>
          </p:cNvPicPr>
          <p:nvPr/>
        </p:nvPicPr>
        <p:blipFill>
          <a:blip r:embed="rId2"/>
          <a:stretch>
            <a:fillRect/>
          </a:stretch>
        </p:blipFill>
        <p:spPr>
          <a:xfrm>
            <a:off x="362994" y="1714416"/>
            <a:ext cx="11577393" cy="3112279"/>
          </a:xfrm>
          <a:prstGeom prst="rect">
            <a:avLst/>
          </a:prstGeom>
        </p:spPr>
      </p:pic>
    </p:spTree>
    <p:extLst>
      <p:ext uri="{BB962C8B-B14F-4D97-AF65-F5344CB8AC3E}">
        <p14:creationId xmlns:p14="http://schemas.microsoft.com/office/powerpoint/2010/main" val="154396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01DAF-0133-6B5F-318A-F440A42DD306}"/>
              </a:ext>
            </a:extLst>
          </p:cNvPr>
          <p:cNvSpPr>
            <a:spLocks noGrp="1"/>
          </p:cNvSpPr>
          <p:nvPr>
            <p:ph type="ctrTitle"/>
          </p:nvPr>
        </p:nvSpPr>
        <p:spPr/>
        <p:txBody>
          <a:bodyPr/>
          <a:lstStyle/>
          <a:p>
            <a:r>
              <a:rPr lang="en-RO"/>
              <a:t>Levels of testing</a:t>
            </a:r>
          </a:p>
        </p:txBody>
      </p:sp>
      <p:sp>
        <p:nvSpPr>
          <p:cNvPr id="5" name="Table Placeholder 4">
            <a:extLst>
              <a:ext uri="{FF2B5EF4-FFF2-40B4-BE49-F238E27FC236}">
                <a16:creationId xmlns:a16="http://schemas.microsoft.com/office/drawing/2014/main" id="{2EABFB71-78C8-4B8C-AA8C-A6D6133055D1}"/>
              </a:ext>
            </a:extLst>
          </p:cNvPr>
          <p:cNvSpPr>
            <a:spLocks noGrp="1"/>
          </p:cNvSpPr>
          <p:nvPr>
            <p:ph type="tbl" sz="quarter" idx="10"/>
          </p:nvPr>
        </p:nvSpPr>
        <p:spPr/>
        <p:txBody>
          <a:bodyPr/>
          <a:lstStyle/>
          <a:p>
            <a:r>
              <a:rPr lang="en-RO" dirty="0">
                <a:solidFill>
                  <a:schemeClr val="bg1">
                    <a:lumMod val="75000"/>
                  </a:schemeClr>
                </a:solidFill>
              </a:rPr>
              <a:t>Unit testing</a:t>
            </a:r>
          </a:p>
          <a:p>
            <a:r>
              <a:rPr lang="en-RO" dirty="0"/>
              <a:t>Integration testing</a:t>
            </a:r>
          </a:p>
          <a:p>
            <a:r>
              <a:rPr lang="en-RO" dirty="0"/>
              <a:t>System testing</a:t>
            </a:r>
          </a:p>
          <a:p>
            <a:r>
              <a:rPr lang="en-RO" dirty="0"/>
              <a:t>Acceptance testing</a:t>
            </a:r>
          </a:p>
        </p:txBody>
      </p:sp>
    </p:spTree>
    <p:extLst>
      <p:ext uri="{BB962C8B-B14F-4D97-AF65-F5344CB8AC3E}">
        <p14:creationId xmlns:p14="http://schemas.microsoft.com/office/powerpoint/2010/main" val="159580891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72B1-237A-41F9-A663-25D6C5651902}"/>
              </a:ext>
            </a:extLst>
          </p:cNvPr>
          <p:cNvSpPr>
            <a:spLocks noGrp="1"/>
          </p:cNvSpPr>
          <p:nvPr>
            <p:ph type="title"/>
          </p:nvPr>
        </p:nvSpPr>
        <p:spPr/>
        <p:txBody>
          <a:bodyPr/>
          <a:lstStyle/>
          <a:p>
            <a:r>
              <a:rPr lang="en-US">
                <a:ea typeface="+mj-lt"/>
                <a:cs typeface="+mj-lt"/>
              </a:rPr>
              <a:t>Performance Profiling</a:t>
            </a:r>
          </a:p>
        </p:txBody>
      </p:sp>
      <p:sp>
        <p:nvSpPr>
          <p:cNvPr id="3" name="Content Placeholder 2">
            <a:extLst>
              <a:ext uri="{FF2B5EF4-FFF2-40B4-BE49-F238E27FC236}">
                <a16:creationId xmlns:a16="http://schemas.microsoft.com/office/drawing/2014/main" id="{7DBE15B1-CE3A-4739-AC35-DAFF9FDADA25}"/>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rPr>
              <a:t>Measure </a:t>
            </a:r>
            <a:r>
              <a:rPr lang="en-US" b="1" dirty="0">
                <a:ea typeface="+mn-lt"/>
                <a:cs typeface="+mn-lt"/>
              </a:rPr>
              <a:t>CPU time</a:t>
            </a:r>
            <a:r>
              <a:rPr lang="en-US" dirty="0">
                <a:ea typeface="+mn-lt"/>
                <a:cs typeface="+mn-lt"/>
              </a:rPr>
              <a:t> and/or </a:t>
            </a:r>
            <a:r>
              <a:rPr lang="en-US" b="1" dirty="0">
                <a:ea typeface="+mn-lt"/>
                <a:cs typeface="+mn-lt"/>
              </a:rPr>
              <a:t>memory usage</a:t>
            </a:r>
            <a:r>
              <a:rPr lang="en-US" dirty="0">
                <a:ea typeface="+mn-lt"/>
                <a:cs typeface="+mn-lt"/>
              </a:rPr>
              <a:t> of running code. </a:t>
            </a:r>
            <a:endParaRPr lang="en-US" dirty="0"/>
          </a:p>
          <a:p>
            <a:pPr marL="275590" indent="-275590"/>
            <a:r>
              <a:rPr lang="en-US" dirty="0">
                <a:ea typeface="+mn-lt"/>
                <a:cs typeface="+mn-lt"/>
              </a:rPr>
              <a:t>Provides easy access to detailed performance data about the software application.</a:t>
            </a:r>
            <a:endParaRPr lang="en-US" dirty="0"/>
          </a:p>
          <a:p>
            <a:pPr marL="275590" indent="-275590"/>
            <a:r>
              <a:rPr lang="en-US" dirty="0">
                <a:ea typeface="+mn-lt"/>
                <a:cs typeface="+mn-lt"/>
              </a:rPr>
              <a:t>Tools used are called </a:t>
            </a:r>
            <a:r>
              <a:rPr lang="en-US" b="1" dirty="0">
                <a:ea typeface="+mn-lt"/>
                <a:cs typeface="+mn-lt"/>
              </a:rPr>
              <a:t>performance profilers</a:t>
            </a:r>
            <a:r>
              <a:rPr lang="en-US" dirty="0">
                <a:ea typeface="+mn-lt"/>
                <a:cs typeface="+mn-lt"/>
              </a:rPr>
              <a:t>. </a:t>
            </a:r>
            <a:endParaRPr lang="en-US" b="1" dirty="0"/>
          </a:p>
        </p:txBody>
      </p:sp>
      <p:sp>
        <p:nvSpPr>
          <p:cNvPr id="4" name="Slide Number Placeholder 3">
            <a:extLst>
              <a:ext uri="{FF2B5EF4-FFF2-40B4-BE49-F238E27FC236}">
                <a16:creationId xmlns:a16="http://schemas.microsoft.com/office/drawing/2014/main" id="{E5356273-10BE-4BAC-9DD3-4489A3A88EBB}"/>
              </a:ext>
            </a:extLst>
          </p:cNvPr>
          <p:cNvSpPr>
            <a:spLocks noGrp="1"/>
          </p:cNvSpPr>
          <p:nvPr>
            <p:ph type="sldNum" sz="quarter" idx="12"/>
          </p:nvPr>
        </p:nvSpPr>
        <p:spPr/>
        <p:txBody>
          <a:bodyPr/>
          <a:lstStyle/>
          <a:p>
            <a:pPr algn="ctr"/>
            <a:fld id="{90156F56-D5AE-4C6F-B826-C69D1BC521BB}" type="slidenum">
              <a:rPr lang="en-US" smtClean="0"/>
              <a:pPr algn="ctr"/>
              <a:t>20</a:t>
            </a:fld>
            <a:endParaRPr lang="en-US"/>
          </a:p>
        </p:txBody>
      </p:sp>
    </p:spTree>
    <p:extLst>
      <p:ext uri="{BB962C8B-B14F-4D97-AF65-F5344CB8AC3E}">
        <p14:creationId xmlns:p14="http://schemas.microsoft.com/office/powerpoint/2010/main" val="305334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72B1-237A-41F9-A663-25D6C5651902}"/>
              </a:ext>
            </a:extLst>
          </p:cNvPr>
          <p:cNvSpPr>
            <a:spLocks noGrp="1"/>
          </p:cNvSpPr>
          <p:nvPr>
            <p:ph type="title"/>
          </p:nvPr>
        </p:nvSpPr>
        <p:spPr/>
        <p:txBody>
          <a:bodyPr/>
          <a:lstStyle/>
          <a:p>
            <a:r>
              <a:rPr lang="en-US">
                <a:ea typeface="+mj-lt"/>
                <a:cs typeface="+mj-lt"/>
              </a:rPr>
              <a:t>Performance Profiling</a:t>
            </a:r>
          </a:p>
        </p:txBody>
      </p:sp>
      <p:sp>
        <p:nvSpPr>
          <p:cNvPr id="3" name="Content Placeholder 2">
            <a:extLst>
              <a:ext uri="{FF2B5EF4-FFF2-40B4-BE49-F238E27FC236}">
                <a16:creationId xmlns:a16="http://schemas.microsoft.com/office/drawing/2014/main" id="{7DBE15B1-CE3A-4739-AC35-DAFF9FDADA25}"/>
              </a:ext>
            </a:extLst>
          </p:cNvPr>
          <p:cNvSpPr>
            <a:spLocks noGrp="1"/>
          </p:cNvSpPr>
          <p:nvPr>
            <p:ph idx="1"/>
          </p:nvPr>
        </p:nvSpPr>
        <p:spPr/>
        <p:txBody>
          <a:bodyPr vert="horz" lIns="108829" tIns="54414" rIns="108829" bIns="54414" rtlCol="0" anchor="t">
            <a:normAutofit/>
          </a:bodyPr>
          <a:lstStyle/>
          <a:p>
            <a:pPr marL="0" indent="0">
              <a:buNone/>
            </a:pPr>
            <a:r>
              <a:rPr lang="en-US" b="1" dirty="0">
                <a:ea typeface="+mn-lt"/>
                <a:cs typeface="+mn-lt"/>
              </a:rPr>
              <a:t>Profiling methods:</a:t>
            </a:r>
          </a:p>
          <a:p>
            <a:pPr marL="457200" indent="-457200"/>
            <a:r>
              <a:rPr lang="en-US" b="1" dirty="0">
                <a:ea typeface="+mn-lt"/>
                <a:cs typeface="+mn-lt"/>
              </a:rPr>
              <a:t>Instrumentation</a:t>
            </a:r>
          </a:p>
          <a:p>
            <a:pPr marL="734265" lvl="1" indent="-457200"/>
            <a:r>
              <a:rPr lang="en-US" b="1" dirty="0">
                <a:ea typeface="+mn-lt"/>
                <a:cs typeface="+mn-lt"/>
              </a:rPr>
              <a:t>detailed</a:t>
            </a:r>
          </a:p>
          <a:p>
            <a:pPr marL="734265" lvl="1" indent="-457200"/>
            <a:r>
              <a:rPr lang="en-US" b="1" dirty="0">
                <a:ea typeface="+mn-lt"/>
                <a:cs typeface="+mn-lt"/>
              </a:rPr>
              <a:t>but invasive</a:t>
            </a:r>
          </a:p>
          <a:p>
            <a:pPr marL="457200" indent="-457200"/>
            <a:r>
              <a:rPr lang="en-US" b="1" dirty="0">
                <a:ea typeface="+mn-lt"/>
                <a:cs typeface="+mn-lt"/>
              </a:rPr>
              <a:t>Sampling</a:t>
            </a:r>
          </a:p>
          <a:p>
            <a:pPr marL="734265" lvl="1" indent="-457200"/>
            <a:r>
              <a:rPr lang="en-US" b="1" dirty="0">
                <a:ea typeface="+mn-lt"/>
                <a:cs typeface="+mn-lt"/>
              </a:rPr>
              <a:t>less overhead</a:t>
            </a:r>
          </a:p>
          <a:p>
            <a:pPr marL="734265" lvl="1" indent="-457200"/>
            <a:r>
              <a:rPr lang="en-US" b="1" dirty="0">
                <a:ea typeface="+mn-lt"/>
                <a:cs typeface="+mn-lt"/>
              </a:rPr>
              <a:t>but approximative / probabilistic</a:t>
            </a:r>
          </a:p>
        </p:txBody>
      </p:sp>
      <p:sp>
        <p:nvSpPr>
          <p:cNvPr id="4" name="Slide Number Placeholder 3">
            <a:extLst>
              <a:ext uri="{FF2B5EF4-FFF2-40B4-BE49-F238E27FC236}">
                <a16:creationId xmlns:a16="http://schemas.microsoft.com/office/drawing/2014/main" id="{E5356273-10BE-4BAC-9DD3-4489A3A88EBB}"/>
              </a:ext>
            </a:extLst>
          </p:cNvPr>
          <p:cNvSpPr>
            <a:spLocks noGrp="1"/>
          </p:cNvSpPr>
          <p:nvPr>
            <p:ph type="sldNum" sz="quarter" idx="12"/>
          </p:nvPr>
        </p:nvSpPr>
        <p:spPr/>
        <p:txBody>
          <a:bodyPr/>
          <a:lstStyle/>
          <a:p>
            <a:pPr algn="ctr"/>
            <a:fld id="{90156F56-D5AE-4C6F-B826-C69D1BC521BB}" type="slidenum">
              <a:rPr lang="en-US" smtClean="0"/>
              <a:pPr algn="ctr"/>
              <a:t>21</a:t>
            </a:fld>
            <a:endParaRPr lang="en-US"/>
          </a:p>
        </p:txBody>
      </p:sp>
    </p:spTree>
    <p:extLst>
      <p:ext uri="{BB962C8B-B14F-4D97-AF65-F5344CB8AC3E}">
        <p14:creationId xmlns:p14="http://schemas.microsoft.com/office/powerpoint/2010/main" val="21497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0426-3AC4-415D-8CF5-C2593014FBC1}"/>
              </a:ext>
            </a:extLst>
          </p:cNvPr>
          <p:cNvSpPr>
            <a:spLocks noGrp="1"/>
          </p:cNvSpPr>
          <p:nvPr>
            <p:ph type="title"/>
          </p:nvPr>
        </p:nvSpPr>
        <p:spPr/>
        <p:txBody>
          <a:bodyPr/>
          <a:lstStyle/>
          <a:p>
            <a:r>
              <a:rPr lang="en-US"/>
              <a:t>IntelliJ Profilers</a:t>
            </a:r>
          </a:p>
        </p:txBody>
      </p:sp>
      <p:sp>
        <p:nvSpPr>
          <p:cNvPr id="3" name="Content Placeholder 2">
            <a:extLst>
              <a:ext uri="{FF2B5EF4-FFF2-40B4-BE49-F238E27FC236}">
                <a16:creationId xmlns:a16="http://schemas.microsoft.com/office/drawing/2014/main" id="{FE642DFE-A86A-42CA-A0F7-A54DBFF8CE1C}"/>
              </a:ext>
            </a:extLst>
          </p:cNvPr>
          <p:cNvSpPr>
            <a:spLocks noGrp="1"/>
          </p:cNvSpPr>
          <p:nvPr>
            <p:ph idx="1"/>
          </p:nvPr>
        </p:nvSpPr>
        <p:spPr/>
        <p:txBody>
          <a:bodyPr vert="horz" lIns="108829" tIns="54414" rIns="108829" bIns="54414" rtlCol="0" anchor="t">
            <a:normAutofit/>
          </a:bodyPr>
          <a:lstStyle/>
          <a:p>
            <a:pPr marL="275590" indent="-275590"/>
            <a:r>
              <a:rPr lang="en-US">
                <a:ea typeface="+mn-lt"/>
                <a:cs typeface="+mn-lt"/>
              </a:rPr>
              <a:t>Starting the application with a profiler is simple: click the Run icon near the entry point of your application and select the needed profiling tool (e.g. Run with CPU Profiler, Java Flight Recorder)</a:t>
            </a:r>
            <a:endParaRPr lang="en-US"/>
          </a:p>
          <a:p>
            <a:pPr marL="275590" indent="-275590"/>
            <a:endParaRPr lang="en-US"/>
          </a:p>
          <a:p>
            <a:pPr marL="275590" indent="-275590"/>
            <a:endParaRPr lang="en-US"/>
          </a:p>
        </p:txBody>
      </p:sp>
      <p:sp>
        <p:nvSpPr>
          <p:cNvPr id="4" name="Slide Number Placeholder 3">
            <a:extLst>
              <a:ext uri="{FF2B5EF4-FFF2-40B4-BE49-F238E27FC236}">
                <a16:creationId xmlns:a16="http://schemas.microsoft.com/office/drawing/2014/main" id="{392D6119-06A3-499D-AF9E-47583E137DA6}"/>
              </a:ext>
            </a:extLst>
          </p:cNvPr>
          <p:cNvSpPr>
            <a:spLocks noGrp="1"/>
          </p:cNvSpPr>
          <p:nvPr>
            <p:ph type="sldNum" sz="quarter" idx="12"/>
          </p:nvPr>
        </p:nvSpPr>
        <p:spPr/>
        <p:txBody>
          <a:bodyPr/>
          <a:lstStyle/>
          <a:p>
            <a:pPr algn="ctr"/>
            <a:fld id="{90156F56-D5AE-4C6F-B826-C69D1BC521BB}" type="slidenum">
              <a:rPr lang="en-US" smtClean="0"/>
              <a:pPr algn="ctr"/>
              <a:t>22</a:t>
            </a:fld>
            <a:endParaRPr lang="en-US"/>
          </a:p>
        </p:txBody>
      </p:sp>
      <p:pic>
        <p:nvPicPr>
          <p:cNvPr id="5" name="Picture 5" descr="Timeline&#10;&#10;Description automatically generated">
            <a:extLst>
              <a:ext uri="{FF2B5EF4-FFF2-40B4-BE49-F238E27FC236}">
                <a16:creationId xmlns:a16="http://schemas.microsoft.com/office/drawing/2014/main" id="{716C54B1-675B-46E6-B228-CB7759DAAD5F}"/>
              </a:ext>
            </a:extLst>
          </p:cNvPr>
          <p:cNvPicPr>
            <a:picLocks noChangeAspect="1"/>
          </p:cNvPicPr>
          <p:nvPr/>
        </p:nvPicPr>
        <p:blipFill>
          <a:blip r:embed="rId2"/>
          <a:stretch>
            <a:fillRect/>
          </a:stretch>
        </p:blipFill>
        <p:spPr>
          <a:xfrm>
            <a:off x="372732" y="1929813"/>
            <a:ext cx="11155485" cy="3436291"/>
          </a:xfrm>
          <a:prstGeom prst="rect">
            <a:avLst/>
          </a:prstGeom>
        </p:spPr>
      </p:pic>
    </p:spTree>
    <p:extLst>
      <p:ext uri="{BB962C8B-B14F-4D97-AF65-F5344CB8AC3E}">
        <p14:creationId xmlns:p14="http://schemas.microsoft.com/office/powerpoint/2010/main" val="2066398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36345-3459-87F1-3FC9-B844D20F666F}"/>
              </a:ext>
            </a:extLst>
          </p:cNvPr>
          <p:cNvSpPr>
            <a:spLocks noGrp="1"/>
          </p:cNvSpPr>
          <p:nvPr>
            <p:ph type="ctrTitle"/>
          </p:nvPr>
        </p:nvSpPr>
        <p:spPr>
          <a:xfrm>
            <a:off x="795528" y="2798064"/>
            <a:ext cx="6099794" cy="1399032"/>
          </a:xfrm>
        </p:spPr>
        <p:txBody>
          <a:bodyPr/>
          <a:lstStyle/>
          <a:p>
            <a:r>
              <a:rPr lang="en-RO" dirty="0"/>
              <a:t>More exotic testing techniques</a:t>
            </a:r>
          </a:p>
        </p:txBody>
      </p:sp>
    </p:spTree>
    <p:extLst>
      <p:ext uri="{BB962C8B-B14F-4D97-AF65-F5344CB8AC3E}">
        <p14:creationId xmlns:p14="http://schemas.microsoft.com/office/powerpoint/2010/main" val="3774406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2D97-7B80-86BC-13EA-4B7ADEB56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879FF-E5E2-632D-CA23-28F0EB414365}"/>
              </a:ext>
            </a:extLst>
          </p:cNvPr>
          <p:cNvSpPr>
            <a:spLocks noGrp="1"/>
          </p:cNvSpPr>
          <p:nvPr>
            <p:ph type="title"/>
          </p:nvPr>
        </p:nvSpPr>
        <p:spPr/>
        <p:txBody>
          <a:bodyPr/>
          <a:lstStyle/>
          <a:p>
            <a:r>
              <a:rPr lang="en-US">
                <a:ea typeface="+mj-lt"/>
                <a:cs typeface="+mj-lt"/>
              </a:rPr>
              <a:t>Testing in Production</a:t>
            </a:r>
            <a:endParaRPr lang="en-US"/>
          </a:p>
        </p:txBody>
      </p:sp>
      <p:sp>
        <p:nvSpPr>
          <p:cNvPr id="3" name="Content Placeholder 2">
            <a:extLst>
              <a:ext uri="{FF2B5EF4-FFF2-40B4-BE49-F238E27FC236}">
                <a16:creationId xmlns:a16="http://schemas.microsoft.com/office/drawing/2014/main" id="{6CEF0855-CCE2-68BF-4598-F4130807E171}"/>
              </a:ext>
            </a:extLst>
          </p:cNvPr>
          <p:cNvSpPr>
            <a:spLocks noGrp="1"/>
          </p:cNvSpPr>
          <p:nvPr>
            <p:ph idx="1"/>
          </p:nvPr>
        </p:nvSpPr>
        <p:spPr/>
        <p:txBody>
          <a:bodyPr vert="horz" lIns="108829" tIns="54414" rIns="108829" bIns="54414" rtlCol="0" anchor="t">
            <a:normAutofit/>
          </a:bodyPr>
          <a:lstStyle/>
          <a:p>
            <a:pPr marL="275590" indent="-275590"/>
            <a:r>
              <a:rPr lang="en-US" dirty="0"/>
              <a:t>Modern software solutions are too complicated to test comprehensively </a:t>
            </a:r>
            <a:r>
              <a:rPr lang="en-US" i="1" dirty="0"/>
              <a:t>before</a:t>
            </a:r>
            <a:r>
              <a:rPr lang="en-US" dirty="0"/>
              <a:t> deploying</a:t>
            </a:r>
          </a:p>
          <a:p>
            <a:pPr marL="551180" lvl="1" indent="-275590"/>
            <a:r>
              <a:rPr lang="en-US" dirty="0"/>
              <a:t>Some behaviors only happen at prod scale</a:t>
            </a:r>
          </a:p>
          <a:p>
            <a:pPr marL="275590" indent="-275590"/>
            <a:r>
              <a:rPr lang="en-US" dirty="0"/>
              <a:t>We want fast feedback, but we also want less risk of breaking things</a:t>
            </a:r>
          </a:p>
          <a:p>
            <a:pPr marL="275590" indent="-275590"/>
            <a:r>
              <a:rPr lang="en-US" dirty="0"/>
              <a:t>Idea: </a:t>
            </a:r>
            <a:r>
              <a:rPr lang="en-US" b="1" dirty="0"/>
              <a:t>separate deployment from release</a:t>
            </a:r>
          </a:p>
          <a:p>
            <a:pPr marL="275590" indent="-275590"/>
            <a:r>
              <a:rPr lang="en-US" dirty="0"/>
              <a:t>By:</a:t>
            </a:r>
          </a:p>
          <a:p>
            <a:pPr marL="551180" lvl="1" indent="-275590"/>
            <a:r>
              <a:rPr lang="en-US" dirty="0"/>
              <a:t>blue / green deployments</a:t>
            </a:r>
          </a:p>
          <a:p>
            <a:pPr marL="551180" lvl="1" indent="-275590"/>
            <a:r>
              <a:rPr lang="en-US" dirty="0"/>
              <a:t>feature flags</a:t>
            </a:r>
          </a:p>
          <a:p>
            <a:pPr marL="551180" lvl="1" indent="-275590"/>
            <a:r>
              <a:rPr lang="en-US" dirty="0"/>
              <a:t>etc.</a:t>
            </a:r>
          </a:p>
          <a:p>
            <a:pPr marL="275590" indent="-275590"/>
            <a:r>
              <a:rPr lang="en-US" dirty="0"/>
              <a:t>Use monitoring to make sure everything still works as expected</a:t>
            </a:r>
          </a:p>
        </p:txBody>
      </p:sp>
      <p:sp>
        <p:nvSpPr>
          <p:cNvPr id="4" name="Slide Number Placeholder 3">
            <a:extLst>
              <a:ext uri="{FF2B5EF4-FFF2-40B4-BE49-F238E27FC236}">
                <a16:creationId xmlns:a16="http://schemas.microsoft.com/office/drawing/2014/main" id="{910E8CAC-D641-9173-1AB0-70213B4F93B8}"/>
              </a:ext>
            </a:extLst>
          </p:cNvPr>
          <p:cNvSpPr>
            <a:spLocks noGrp="1"/>
          </p:cNvSpPr>
          <p:nvPr>
            <p:ph type="sldNum" sz="quarter" idx="12"/>
          </p:nvPr>
        </p:nvSpPr>
        <p:spPr/>
        <p:txBody>
          <a:bodyPr/>
          <a:lstStyle/>
          <a:p>
            <a:pPr algn="ctr"/>
            <a:fld id="{90156F56-D5AE-4C6F-B826-C69D1BC521BB}" type="slidenum">
              <a:rPr lang="en-US" smtClean="0"/>
              <a:pPr algn="ctr"/>
              <a:t>24</a:t>
            </a:fld>
            <a:endParaRPr lang="en-US"/>
          </a:p>
        </p:txBody>
      </p:sp>
    </p:spTree>
    <p:extLst>
      <p:ext uri="{BB962C8B-B14F-4D97-AF65-F5344CB8AC3E}">
        <p14:creationId xmlns:p14="http://schemas.microsoft.com/office/powerpoint/2010/main" val="249989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F4A0-F733-9EE6-5B19-C40A164A5339}"/>
              </a:ext>
            </a:extLst>
          </p:cNvPr>
          <p:cNvSpPr>
            <a:spLocks noGrp="1"/>
          </p:cNvSpPr>
          <p:nvPr>
            <p:ph type="title"/>
          </p:nvPr>
        </p:nvSpPr>
        <p:spPr/>
        <p:txBody>
          <a:bodyPr/>
          <a:lstStyle/>
          <a:p>
            <a:r>
              <a:rPr lang="en-RO" dirty="0"/>
              <a:t>Property testing</a:t>
            </a:r>
          </a:p>
        </p:txBody>
      </p:sp>
      <p:sp>
        <p:nvSpPr>
          <p:cNvPr id="3" name="Content Placeholder 2">
            <a:extLst>
              <a:ext uri="{FF2B5EF4-FFF2-40B4-BE49-F238E27FC236}">
                <a16:creationId xmlns:a16="http://schemas.microsoft.com/office/drawing/2014/main" id="{3AF314E3-1A53-1B27-9A50-CBB03EBCED7A}"/>
              </a:ext>
            </a:extLst>
          </p:cNvPr>
          <p:cNvSpPr>
            <a:spLocks noGrp="1"/>
          </p:cNvSpPr>
          <p:nvPr>
            <p:ph idx="1"/>
          </p:nvPr>
        </p:nvSpPr>
        <p:spPr/>
        <p:txBody>
          <a:bodyPr/>
          <a:lstStyle/>
          <a:p>
            <a:r>
              <a:rPr lang="en-RO" dirty="0"/>
              <a:t>The idea: specify properties that a function should hold, instead of individual test cases</a:t>
            </a:r>
          </a:p>
          <a:p>
            <a:r>
              <a:rPr lang="en-RO" dirty="0"/>
              <a:t>The testing framework will then generate random inputs and check the properties for all of them</a:t>
            </a:r>
          </a:p>
          <a:p>
            <a:r>
              <a:rPr lang="en-RO" dirty="0"/>
              <a:t>Example:</a:t>
            </a:r>
          </a:p>
          <a:p>
            <a:pPr lvl="1"/>
            <a:r>
              <a:rPr lang="en-GB" dirty="0"/>
              <a:t>instead</a:t>
            </a:r>
            <a:r>
              <a:rPr lang="en-RO" dirty="0"/>
              <a:t> of asserting that </a:t>
            </a:r>
            <a:r>
              <a:rPr lang="en-RO" dirty="0">
                <a:latin typeface="Consolas" panose="020B0609020204030204" pitchFamily="49" charset="0"/>
                <a:cs typeface="Consolas" panose="020B0609020204030204" pitchFamily="49" charset="0"/>
              </a:rPr>
              <a:t>sorted([2, 1, 3]) == [1, 2, 3]</a:t>
            </a:r>
          </a:p>
          <a:p>
            <a:pPr lvl="1"/>
            <a:r>
              <a:rPr lang="en-RO" dirty="0">
                <a:cs typeface="Consolas" panose="020B0609020204030204" pitchFamily="49" charset="0"/>
              </a:rPr>
              <a:t>define the following properties:</a:t>
            </a:r>
          </a:p>
          <a:p>
            <a:pPr lvl="2"/>
            <a:r>
              <a:rPr lang="en-GB" dirty="0">
                <a:cs typeface="Consolas" panose="020B0609020204030204" pitchFamily="49" charset="0"/>
              </a:rPr>
              <a:t>the</a:t>
            </a:r>
            <a:r>
              <a:rPr lang="en-RO" dirty="0">
                <a:cs typeface="Consolas" panose="020B0609020204030204" pitchFamily="49" charset="0"/>
              </a:rPr>
              <a:t> result of </a:t>
            </a:r>
            <a:r>
              <a:rPr lang="en-RO" dirty="0">
                <a:latin typeface="Consolas" panose="020B0609020204030204" pitchFamily="49" charset="0"/>
                <a:cs typeface="Consolas" panose="020B0609020204030204" pitchFamily="49" charset="0"/>
              </a:rPr>
              <a:t>sorted</a:t>
            </a:r>
            <a:r>
              <a:rPr lang="en-RO" dirty="0">
                <a:cs typeface="Consolas" panose="020B0609020204030204" pitchFamily="49" charset="0"/>
              </a:rPr>
              <a:t> has the same length as the input</a:t>
            </a:r>
          </a:p>
          <a:p>
            <a:pPr lvl="2"/>
            <a:r>
              <a:rPr lang="en-RO" dirty="0">
                <a:cs typeface="Consolas" panose="020B0609020204030204" pitchFamily="49" charset="0"/>
              </a:rPr>
              <a:t>the result of </a:t>
            </a:r>
            <a:r>
              <a:rPr lang="en-RO" dirty="0">
                <a:latin typeface="Consolas" panose="020B0609020204030204" pitchFamily="49" charset="0"/>
                <a:cs typeface="Consolas" panose="020B0609020204030204" pitchFamily="49" charset="0"/>
              </a:rPr>
              <a:t>sorted</a:t>
            </a:r>
            <a:r>
              <a:rPr lang="en-RO" dirty="0">
                <a:cs typeface="Consolas" panose="020B0609020204030204" pitchFamily="49" charset="0"/>
              </a:rPr>
              <a:t> should be monotonically increasing</a:t>
            </a:r>
          </a:p>
          <a:p>
            <a:pPr lvl="2"/>
            <a:r>
              <a:rPr lang="en-GB" dirty="0">
                <a:cs typeface="Consolas" panose="020B0609020204030204" pitchFamily="49" charset="0"/>
              </a:rPr>
              <a:t>I</a:t>
            </a:r>
            <a:r>
              <a:rPr lang="en-RO" dirty="0">
                <a:cs typeface="Consolas" panose="020B0609020204030204" pitchFamily="49" charset="0"/>
              </a:rPr>
              <a:t>s this enough to make sure the </a:t>
            </a:r>
            <a:r>
              <a:rPr lang="en-RO" dirty="0">
                <a:latin typeface="Consolas" panose="020B0609020204030204" pitchFamily="49" charset="0"/>
                <a:cs typeface="Consolas" panose="020B0609020204030204" pitchFamily="49" charset="0"/>
              </a:rPr>
              <a:t>sorted</a:t>
            </a:r>
            <a:r>
              <a:rPr lang="en-RO" dirty="0">
                <a:cs typeface="Consolas" panose="020B0609020204030204" pitchFamily="49" charset="0"/>
              </a:rPr>
              <a:t> function is correct?</a:t>
            </a:r>
          </a:p>
        </p:txBody>
      </p:sp>
    </p:spTree>
    <p:extLst>
      <p:ext uri="{BB962C8B-B14F-4D97-AF65-F5344CB8AC3E}">
        <p14:creationId xmlns:p14="http://schemas.microsoft.com/office/powerpoint/2010/main" val="10025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F4A0-F733-9EE6-5B19-C40A164A5339}"/>
              </a:ext>
            </a:extLst>
          </p:cNvPr>
          <p:cNvSpPr>
            <a:spLocks noGrp="1"/>
          </p:cNvSpPr>
          <p:nvPr>
            <p:ph type="title"/>
          </p:nvPr>
        </p:nvSpPr>
        <p:spPr/>
        <p:txBody>
          <a:bodyPr/>
          <a:lstStyle/>
          <a:p>
            <a:r>
              <a:rPr lang="en-RO" dirty="0"/>
              <a:t>Property testing</a:t>
            </a:r>
          </a:p>
        </p:txBody>
      </p:sp>
      <p:sp>
        <p:nvSpPr>
          <p:cNvPr id="3" name="Content Placeholder 2">
            <a:extLst>
              <a:ext uri="{FF2B5EF4-FFF2-40B4-BE49-F238E27FC236}">
                <a16:creationId xmlns:a16="http://schemas.microsoft.com/office/drawing/2014/main" id="{3AF314E3-1A53-1B27-9A50-CBB03EBCED7A}"/>
              </a:ext>
            </a:extLst>
          </p:cNvPr>
          <p:cNvSpPr>
            <a:spLocks noGrp="1"/>
          </p:cNvSpPr>
          <p:nvPr>
            <p:ph idx="1"/>
          </p:nvPr>
        </p:nvSpPr>
        <p:spPr/>
        <p:txBody>
          <a:bodyPr/>
          <a:lstStyle/>
          <a:p>
            <a:r>
              <a:rPr lang="en-RO" dirty="0"/>
              <a:t>Advantages:</a:t>
            </a:r>
          </a:p>
          <a:p>
            <a:pPr lvl="1"/>
            <a:r>
              <a:rPr lang="en-GB" dirty="0">
                <a:cs typeface="Consolas" panose="020B0609020204030204" pitchFamily="49" charset="0"/>
              </a:rPr>
              <a:t>C</a:t>
            </a:r>
            <a:r>
              <a:rPr lang="en-RO" dirty="0">
                <a:cs typeface="Consolas" panose="020B0609020204030204" pitchFamily="49" charset="0"/>
              </a:rPr>
              <a:t>atches edge cases</a:t>
            </a:r>
          </a:p>
          <a:p>
            <a:pPr lvl="1"/>
            <a:r>
              <a:rPr lang="en-RO" dirty="0">
                <a:cs typeface="Consolas" panose="020B0609020204030204" pitchFamily="49" charset="0"/>
              </a:rPr>
              <a:t>Runs more tests than you’d right by hand</a:t>
            </a:r>
          </a:p>
          <a:p>
            <a:pPr lvl="1"/>
            <a:r>
              <a:rPr lang="en-GB" dirty="0">
                <a:cs typeface="Consolas" panose="020B0609020204030204" pitchFamily="49" charset="0"/>
              </a:rPr>
              <a:t>T</a:t>
            </a:r>
            <a:r>
              <a:rPr lang="en-RO" dirty="0">
                <a:cs typeface="Consolas" panose="020B0609020204030204" pitchFamily="49" charset="0"/>
              </a:rPr>
              <a:t>he properties document the behavior of the function</a:t>
            </a:r>
          </a:p>
          <a:p>
            <a:r>
              <a:rPr lang="en-RO" dirty="0">
                <a:cs typeface="Consolas" panose="020B0609020204030204" pitchFamily="49" charset="0"/>
              </a:rPr>
              <a:t>Limitations:</a:t>
            </a:r>
          </a:p>
          <a:p>
            <a:pPr lvl="1"/>
            <a:r>
              <a:rPr lang="en-RO" dirty="0">
                <a:cs typeface="Consolas" panose="020B0609020204030204" pitchFamily="49" charset="0"/>
              </a:rPr>
              <a:t>It could be hard to come up with properties</a:t>
            </a:r>
          </a:p>
          <a:p>
            <a:pPr lvl="1"/>
            <a:r>
              <a:rPr lang="en-RO" dirty="0">
                <a:cs typeface="Consolas" panose="020B0609020204030204" pitchFamily="49" charset="0"/>
              </a:rPr>
              <a:t>Can be too abstract, sometimes a concrete example is clearer</a:t>
            </a:r>
          </a:p>
          <a:p>
            <a:r>
              <a:rPr lang="en-RO" dirty="0">
                <a:cs typeface="Consolas" panose="020B0609020204030204" pitchFamily="49" charset="0"/>
              </a:rPr>
              <a:t>Example frameworks:</a:t>
            </a:r>
          </a:p>
          <a:p>
            <a:pPr lvl="1"/>
            <a:r>
              <a:rPr lang="en-RO" dirty="0">
                <a:cs typeface="Consolas" panose="020B0609020204030204" pitchFamily="49" charset="0"/>
                <a:hlinkClick r:id="rId2"/>
              </a:rPr>
              <a:t>QuickCheck</a:t>
            </a:r>
            <a:r>
              <a:rPr lang="en-RO" dirty="0">
                <a:cs typeface="Consolas" panose="020B0609020204030204" pitchFamily="49" charset="0"/>
              </a:rPr>
              <a:t> (Haskell, the OG)</a:t>
            </a:r>
          </a:p>
          <a:p>
            <a:pPr lvl="1"/>
            <a:r>
              <a:rPr lang="en-RO" dirty="0">
                <a:cs typeface="Consolas" panose="020B0609020204030204" pitchFamily="49" charset="0"/>
                <a:hlinkClick r:id="rId3"/>
              </a:rPr>
              <a:t>ScalaCheck</a:t>
            </a:r>
            <a:r>
              <a:rPr lang="en-RO" dirty="0">
                <a:cs typeface="Consolas" panose="020B0609020204030204" pitchFamily="49" charset="0"/>
              </a:rPr>
              <a:t> (Scala)</a:t>
            </a:r>
          </a:p>
          <a:p>
            <a:pPr lvl="1"/>
            <a:r>
              <a:rPr lang="en-RO" dirty="0">
                <a:cs typeface="Consolas" panose="020B0609020204030204" pitchFamily="49" charset="0"/>
                <a:hlinkClick r:id="rId4"/>
              </a:rPr>
              <a:t>Hypothesis</a:t>
            </a:r>
            <a:r>
              <a:rPr lang="en-RO" dirty="0">
                <a:cs typeface="Consolas" panose="020B0609020204030204" pitchFamily="49" charset="0"/>
              </a:rPr>
              <a:t> (Python)</a:t>
            </a:r>
          </a:p>
          <a:p>
            <a:pPr lvl="1"/>
            <a:r>
              <a:rPr lang="en-RO" dirty="0">
                <a:cs typeface="Consolas" panose="020B0609020204030204" pitchFamily="49" charset="0"/>
                <a:hlinkClick r:id="rId5"/>
              </a:rPr>
              <a:t>jqwiq</a:t>
            </a:r>
            <a:r>
              <a:rPr lang="en-RO" dirty="0">
                <a:cs typeface="Consolas" panose="020B0609020204030204" pitchFamily="49" charset="0"/>
              </a:rPr>
              <a:t> (Java)</a:t>
            </a:r>
          </a:p>
        </p:txBody>
      </p:sp>
    </p:spTree>
    <p:extLst>
      <p:ext uri="{BB962C8B-B14F-4D97-AF65-F5344CB8AC3E}">
        <p14:creationId xmlns:p14="http://schemas.microsoft.com/office/powerpoint/2010/main" val="34821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7C1C-93AF-028D-58E7-583AEE552C4C}"/>
              </a:ext>
            </a:extLst>
          </p:cNvPr>
          <p:cNvSpPr>
            <a:spLocks noGrp="1"/>
          </p:cNvSpPr>
          <p:nvPr>
            <p:ph type="title"/>
          </p:nvPr>
        </p:nvSpPr>
        <p:spPr/>
        <p:txBody>
          <a:bodyPr/>
          <a:lstStyle/>
          <a:p>
            <a:r>
              <a:rPr lang="en-RO" dirty="0"/>
              <a:t>Fuzz testing</a:t>
            </a:r>
          </a:p>
        </p:txBody>
      </p:sp>
      <p:sp>
        <p:nvSpPr>
          <p:cNvPr id="3" name="Content Placeholder 2">
            <a:extLst>
              <a:ext uri="{FF2B5EF4-FFF2-40B4-BE49-F238E27FC236}">
                <a16:creationId xmlns:a16="http://schemas.microsoft.com/office/drawing/2014/main" id="{FD33AB17-0B2F-6D17-5C8A-86E979D07B21}"/>
              </a:ext>
            </a:extLst>
          </p:cNvPr>
          <p:cNvSpPr>
            <a:spLocks noGrp="1"/>
          </p:cNvSpPr>
          <p:nvPr>
            <p:ph idx="1"/>
          </p:nvPr>
        </p:nvSpPr>
        <p:spPr/>
        <p:txBody>
          <a:bodyPr/>
          <a:lstStyle/>
          <a:p>
            <a:r>
              <a:rPr lang="en-RO" dirty="0"/>
              <a:t>Try to crash the system by feeding it randomly generated input</a:t>
            </a:r>
          </a:p>
          <a:p>
            <a:r>
              <a:rPr lang="en-RO" dirty="0"/>
              <a:t>Main purpose: identity security problems, improve error handling</a:t>
            </a:r>
          </a:p>
          <a:p>
            <a:r>
              <a:rPr lang="en-RO" dirty="0"/>
              <a:t>Example tools:</a:t>
            </a:r>
          </a:p>
          <a:p>
            <a:pPr lvl="1"/>
            <a:r>
              <a:rPr lang="en-RO" dirty="0">
                <a:hlinkClick r:id="rId2"/>
              </a:rPr>
              <a:t>American Fuzzy Lop</a:t>
            </a:r>
            <a:r>
              <a:rPr lang="en-RO" dirty="0"/>
              <a:t> / </a:t>
            </a:r>
            <a:r>
              <a:rPr lang="en-RO" dirty="0">
                <a:hlinkClick r:id="rId3"/>
              </a:rPr>
              <a:t>AFL++</a:t>
            </a:r>
            <a:endParaRPr lang="en-RO" dirty="0"/>
          </a:p>
          <a:p>
            <a:pPr lvl="1"/>
            <a:r>
              <a:rPr lang="en-RO" dirty="0">
                <a:hlinkClick r:id="rId4"/>
              </a:rPr>
              <a:t>FuzzTest</a:t>
            </a:r>
            <a:r>
              <a:rPr lang="en-RO" dirty="0"/>
              <a:t> (for C++)</a:t>
            </a:r>
          </a:p>
          <a:p>
            <a:pPr lvl="1"/>
            <a:r>
              <a:rPr lang="en-RO" dirty="0"/>
              <a:t>etc.</a:t>
            </a:r>
          </a:p>
          <a:p>
            <a:endParaRPr lang="en-RO" dirty="0"/>
          </a:p>
        </p:txBody>
      </p:sp>
    </p:spTree>
    <p:extLst>
      <p:ext uri="{BB962C8B-B14F-4D97-AF65-F5344CB8AC3E}">
        <p14:creationId xmlns:p14="http://schemas.microsoft.com/office/powerpoint/2010/main" val="159395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4B8-5229-42F3-B443-211175443466}"/>
              </a:ext>
            </a:extLst>
          </p:cNvPr>
          <p:cNvSpPr>
            <a:spLocks noGrp="1"/>
          </p:cNvSpPr>
          <p:nvPr>
            <p:ph type="title"/>
          </p:nvPr>
        </p:nvSpPr>
        <p:spPr/>
        <p:txBody>
          <a:bodyPr/>
          <a:lstStyle/>
          <a:p>
            <a:r>
              <a:rPr lang="en-US">
                <a:ea typeface="+mj-lt"/>
                <a:cs typeface="+mj-lt"/>
              </a:rPr>
              <a:t>Software Engineering Lore</a:t>
            </a:r>
          </a:p>
        </p:txBody>
      </p:sp>
      <p:sp>
        <p:nvSpPr>
          <p:cNvPr id="3" name="Content Placeholder 2">
            <a:extLst>
              <a:ext uri="{FF2B5EF4-FFF2-40B4-BE49-F238E27FC236}">
                <a16:creationId xmlns:a16="http://schemas.microsoft.com/office/drawing/2014/main" id="{8B43EA39-A68A-4ACD-B85A-70F296E701EB}"/>
              </a:ext>
            </a:extLst>
          </p:cNvPr>
          <p:cNvSpPr>
            <a:spLocks noGrp="1"/>
          </p:cNvSpPr>
          <p:nvPr>
            <p:ph idx="1"/>
          </p:nvPr>
        </p:nvSpPr>
        <p:spPr/>
        <p:txBody>
          <a:bodyPr vert="horz" lIns="108829" tIns="54414" rIns="108829" bIns="54414" rtlCol="0" anchor="t">
            <a:normAutofit/>
          </a:bodyPr>
          <a:lstStyle/>
          <a:p>
            <a:pPr marL="275590" indent="-275590"/>
            <a:r>
              <a:rPr lang="en-US" dirty="0">
                <a:ea typeface="+mn-lt"/>
                <a:cs typeface="+mn-lt"/>
                <a:hlinkClick r:id="rId3"/>
              </a:rPr>
              <a:t>https://learning.oreilly.com/library/view/software-testing-principles/</a:t>
            </a:r>
            <a:r>
              <a:rPr lang="en-US" dirty="0">
                <a:ea typeface="+mn-lt"/>
                <a:cs typeface="+mn-lt"/>
              </a:rPr>
              <a:t> Software Testing: Principles and Practices, Srinivasan </a:t>
            </a:r>
            <a:r>
              <a:rPr lang="en-US" dirty="0" err="1">
                <a:ea typeface="+mn-lt"/>
                <a:cs typeface="+mn-lt"/>
              </a:rPr>
              <a:t>Desikan</a:t>
            </a:r>
            <a:r>
              <a:rPr lang="en-US" dirty="0">
                <a:ea typeface="+mn-lt"/>
                <a:cs typeface="+mn-lt"/>
              </a:rPr>
              <a:t>, </a:t>
            </a:r>
            <a:r>
              <a:rPr lang="en-US" dirty="0" err="1">
                <a:ea typeface="+mn-lt"/>
                <a:cs typeface="+mn-lt"/>
              </a:rPr>
              <a:t>Gopalaswamy</a:t>
            </a:r>
            <a:r>
              <a:rPr lang="en-US" dirty="0">
                <a:ea typeface="+mn-lt"/>
                <a:cs typeface="+mn-lt"/>
              </a:rPr>
              <a:t> Ramesh – Section 1.8: The </a:t>
            </a:r>
            <a:r>
              <a:rPr lang="en-US" dirty="0" err="1">
                <a:ea typeface="+mn-lt"/>
                <a:cs typeface="+mn-lt"/>
              </a:rPr>
              <a:t>Pesticid</a:t>
            </a:r>
            <a:r>
              <a:rPr lang="en-US" dirty="0">
                <a:ea typeface="+mn-lt"/>
                <a:cs typeface="+mn-lt"/>
              </a:rPr>
              <a:t> Paradox</a:t>
            </a:r>
          </a:p>
          <a:p>
            <a:pPr marL="275590" indent="-275590"/>
            <a:r>
              <a:rPr lang="en-US" dirty="0">
                <a:ea typeface="+mn-lt"/>
                <a:cs typeface="+mn-lt"/>
                <a:hlinkClick r:id="rId4"/>
              </a:rPr>
              <a:t>https://learning.oreilly.com/library/view/clean-code/</a:t>
            </a:r>
            <a:r>
              <a:rPr lang="en-US" dirty="0">
                <a:ea typeface="+mn-lt"/>
                <a:cs typeface="+mn-lt"/>
              </a:rPr>
              <a:t> "Clean Code - A Handbook of Agile Software Craftsmanship", Robert C. Martin - Ch.9 Unit Tests </a:t>
            </a:r>
          </a:p>
          <a:p>
            <a:pPr marL="275590" indent="-275590"/>
            <a:r>
              <a:rPr lang="en-US" dirty="0">
                <a:ea typeface="+mn-lt"/>
                <a:cs typeface="+mn-lt"/>
                <a:hlinkClick r:id="rId5"/>
              </a:rPr>
              <a:t>https://www.testbytes.net/blog/quality-assurance-process-methodology/</a:t>
            </a:r>
            <a:endParaRPr lang="en-US" dirty="0">
              <a:ea typeface="+mn-lt"/>
              <a:cs typeface="+mn-lt"/>
            </a:endParaRPr>
          </a:p>
          <a:p>
            <a:pPr marL="275590" indent="-275590"/>
            <a:r>
              <a:rPr lang="en-US" dirty="0">
                <a:ea typeface="+mn-lt"/>
                <a:cs typeface="+mn-lt"/>
                <a:hlinkClick r:id="rId6"/>
              </a:rPr>
              <a:t>https://smartbear.com/learn/code-profiling/fundamentals-of-performance-profiling/</a:t>
            </a:r>
            <a:r>
              <a:rPr lang="en-US" dirty="0">
                <a:ea typeface="+mn-lt"/>
                <a:cs typeface="+mn-lt"/>
              </a:rPr>
              <a:t> </a:t>
            </a:r>
          </a:p>
          <a:p>
            <a:pPr marL="275590" indent="-275590"/>
            <a:r>
              <a:rPr lang="en-US" dirty="0">
                <a:ea typeface="+mn-lt"/>
                <a:cs typeface="+mn-lt"/>
                <a:hlinkClick r:id="rId7"/>
              </a:rPr>
              <a:t>https://blog.jetbrains.com/idea/2021/05/get-started-with-profiling-in-intellij-idea/</a:t>
            </a:r>
            <a:r>
              <a:rPr lang="en-US" dirty="0">
                <a:ea typeface="+mn-lt"/>
                <a:cs typeface="+mn-lt"/>
              </a:rPr>
              <a:t> </a:t>
            </a:r>
          </a:p>
          <a:p>
            <a:pPr marL="275590" indent="-275590"/>
            <a:r>
              <a:rPr lang="en-US" dirty="0">
                <a:ea typeface="+mn-lt"/>
                <a:cs typeface="+mn-lt"/>
                <a:hlinkClick r:id="rId8"/>
              </a:rPr>
              <a:t>https://cucumber.io/docs/bdd/</a:t>
            </a:r>
            <a:r>
              <a:rPr lang="en-US" dirty="0">
                <a:ea typeface="+mn-lt"/>
                <a:cs typeface="+mn-lt"/>
              </a:rPr>
              <a:t> </a:t>
            </a:r>
          </a:p>
          <a:p>
            <a:pPr marL="275590" indent="-275590"/>
            <a:endParaRPr lang="en-US" dirty="0">
              <a:ea typeface="+mn-lt"/>
              <a:cs typeface="+mn-lt"/>
            </a:endParaRPr>
          </a:p>
        </p:txBody>
      </p:sp>
      <p:sp>
        <p:nvSpPr>
          <p:cNvPr id="4" name="Slide Number Placeholder 3">
            <a:extLst>
              <a:ext uri="{FF2B5EF4-FFF2-40B4-BE49-F238E27FC236}">
                <a16:creationId xmlns:a16="http://schemas.microsoft.com/office/drawing/2014/main" id="{ED45474F-912F-426F-BE0A-422CA61C4DA1}"/>
              </a:ext>
            </a:extLst>
          </p:cNvPr>
          <p:cNvSpPr>
            <a:spLocks noGrp="1"/>
          </p:cNvSpPr>
          <p:nvPr>
            <p:ph type="sldNum" sz="quarter" idx="12"/>
          </p:nvPr>
        </p:nvSpPr>
        <p:spPr/>
        <p:txBody>
          <a:bodyPr/>
          <a:lstStyle/>
          <a:p>
            <a:pPr algn="ctr"/>
            <a:fld id="{90156F56-D5AE-4C6F-B826-C69D1BC521BB}" type="slidenum">
              <a:rPr lang="en-US" smtClean="0"/>
              <a:pPr algn="ctr"/>
              <a:t>28</a:t>
            </a:fld>
            <a:endParaRPr lang="en-US"/>
          </a:p>
        </p:txBody>
      </p:sp>
    </p:spTree>
    <p:extLst>
      <p:ext uri="{BB962C8B-B14F-4D97-AF65-F5344CB8AC3E}">
        <p14:creationId xmlns:p14="http://schemas.microsoft.com/office/powerpoint/2010/main" val="2490946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7F42-3A4E-D342-A327-2554C0501234}"/>
              </a:ext>
            </a:extLst>
          </p:cNvPr>
          <p:cNvSpPr>
            <a:spLocks noGrp="1"/>
          </p:cNvSpPr>
          <p:nvPr>
            <p:ph type="ctrTitle" idx="4294967295"/>
          </p:nvPr>
        </p:nvSpPr>
        <p:spPr>
          <a:xfrm>
            <a:off x="1270000" y="1525588"/>
            <a:ext cx="10918825" cy="369887"/>
          </a:xfrm>
        </p:spPr>
        <p:txBody>
          <a:bodyPr/>
          <a:lstStyle/>
          <a:p>
            <a:r>
              <a:rPr lang="en-RO"/>
              <a:t>Thank you!!</a:t>
            </a:r>
          </a:p>
        </p:txBody>
      </p:sp>
      <p:sp>
        <p:nvSpPr>
          <p:cNvPr id="4" name="Slide Number Placeholder 3">
            <a:extLst>
              <a:ext uri="{FF2B5EF4-FFF2-40B4-BE49-F238E27FC236}">
                <a16:creationId xmlns:a16="http://schemas.microsoft.com/office/drawing/2014/main" id="{EB931B38-245F-AB49-8F10-F4D099F21FA0}"/>
              </a:ext>
            </a:extLst>
          </p:cNvPr>
          <p:cNvSpPr>
            <a:spLocks noGrp="1"/>
          </p:cNvSpPr>
          <p:nvPr>
            <p:ph type="sldNum" sz="quarter" idx="4294967295"/>
          </p:nvPr>
        </p:nvSpPr>
        <p:spPr>
          <a:xfrm>
            <a:off x="0" y="6572250"/>
            <a:ext cx="565150" cy="168275"/>
          </a:xfrm>
        </p:spPr>
        <p:txBody>
          <a:bodyPr/>
          <a:lstStyle/>
          <a:p>
            <a:fld id="{90156F56-D5AE-4C6F-B826-C69D1BC521BB}" type="slidenum">
              <a:rPr lang="en-US" smtClean="0"/>
              <a:pPr/>
              <a:t>29</a:t>
            </a:fld>
            <a:endParaRPr lang="en-US"/>
          </a:p>
        </p:txBody>
      </p:sp>
    </p:spTree>
    <p:extLst>
      <p:ext uri="{BB962C8B-B14F-4D97-AF65-F5344CB8AC3E}">
        <p14:creationId xmlns:p14="http://schemas.microsoft.com/office/powerpoint/2010/main" val="114306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0B3E-EE03-B378-2D6E-355E6627223A}"/>
              </a:ext>
            </a:extLst>
          </p:cNvPr>
          <p:cNvSpPr>
            <a:spLocks noGrp="1"/>
          </p:cNvSpPr>
          <p:nvPr>
            <p:ph type="title"/>
          </p:nvPr>
        </p:nvSpPr>
        <p:spPr/>
        <p:txBody>
          <a:bodyPr/>
          <a:lstStyle/>
          <a:p>
            <a:r>
              <a:rPr lang="en-RO"/>
              <a:t>Integration testing</a:t>
            </a:r>
          </a:p>
        </p:txBody>
      </p:sp>
      <p:sp>
        <p:nvSpPr>
          <p:cNvPr id="3" name="Content Placeholder 2">
            <a:extLst>
              <a:ext uri="{FF2B5EF4-FFF2-40B4-BE49-F238E27FC236}">
                <a16:creationId xmlns:a16="http://schemas.microsoft.com/office/drawing/2014/main" id="{0E7E2664-7EDB-33DA-E8F9-1D147FB28598}"/>
              </a:ext>
            </a:extLst>
          </p:cNvPr>
          <p:cNvSpPr>
            <a:spLocks noGrp="1"/>
          </p:cNvSpPr>
          <p:nvPr>
            <p:ph idx="1"/>
          </p:nvPr>
        </p:nvSpPr>
        <p:spPr/>
        <p:txBody>
          <a:bodyPr/>
          <a:lstStyle/>
          <a:p>
            <a:pPr marL="275590" lvl="1" indent="0">
              <a:buNone/>
            </a:pPr>
            <a:r>
              <a:rPr lang="en-US" sz="2200" dirty="0">
                <a:ea typeface="+mn-lt"/>
                <a:cs typeface="+mn-lt"/>
              </a:rPr>
              <a:t>Why?</a:t>
            </a:r>
          </a:p>
          <a:p>
            <a:pPr marL="275590" lvl="1" indent="0">
              <a:buNone/>
            </a:pPr>
            <a:endParaRPr lang="en-GB" dirty="0">
              <a:solidFill>
                <a:srgbClr val="859900"/>
              </a:solidFill>
            </a:endParaRPr>
          </a:p>
          <a:p>
            <a:pPr marL="486866" lvl="2" indent="0">
              <a:buNone/>
            </a:pPr>
            <a:r>
              <a:rPr lang="en-GB" sz="2800" dirty="0">
                <a:solidFill>
                  <a:srgbClr val="859900"/>
                </a:solidFill>
              </a:rPr>
              <a:t>interface </a:t>
            </a:r>
            <a:r>
              <a:rPr lang="en-GB" sz="2800" dirty="0" err="1">
                <a:solidFill>
                  <a:srgbClr val="268BD2"/>
                </a:solidFill>
              </a:rPr>
              <a:t>ConfigStore</a:t>
            </a:r>
            <a:r>
              <a:rPr lang="en-GB" sz="2800" dirty="0">
                <a:solidFill>
                  <a:srgbClr val="268BD2"/>
                </a:solidFill>
              </a:rPr>
              <a:t> </a:t>
            </a:r>
            <a:r>
              <a:rPr lang="en-GB" sz="2800" dirty="0">
                <a:solidFill>
                  <a:srgbClr val="657B83"/>
                </a:solidFill>
              </a:rPr>
              <a:t>{</a:t>
            </a:r>
            <a:br>
              <a:rPr lang="en-GB" sz="2800" dirty="0">
                <a:solidFill>
                  <a:srgbClr val="657B83"/>
                </a:solidFill>
              </a:rPr>
            </a:br>
            <a:r>
              <a:rPr lang="en-GB" sz="2800" dirty="0">
                <a:solidFill>
                  <a:srgbClr val="657B83"/>
                </a:solidFill>
              </a:rPr>
              <a:t>       </a:t>
            </a:r>
            <a:r>
              <a:rPr lang="en-GB" sz="2800" dirty="0">
                <a:solidFill>
                  <a:srgbClr val="268BD2"/>
                </a:solidFill>
              </a:rPr>
              <a:t>String </a:t>
            </a:r>
            <a:r>
              <a:rPr lang="en-GB" sz="2800" dirty="0" err="1">
                <a:solidFill>
                  <a:srgbClr val="D33682"/>
                </a:solidFill>
              </a:rPr>
              <a:t>getConfigValue</a:t>
            </a:r>
            <a:r>
              <a:rPr lang="en-GB" sz="2800" dirty="0">
                <a:solidFill>
                  <a:srgbClr val="657B83"/>
                </a:solidFill>
              </a:rPr>
              <a:t>(</a:t>
            </a:r>
            <a:r>
              <a:rPr lang="en-GB" sz="2800" dirty="0">
                <a:solidFill>
                  <a:srgbClr val="268BD2"/>
                </a:solidFill>
              </a:rPr>
              <a:t>String </a:t>
            </a:r>
            <a:r>
              <a:rPr lang="en-GB" sz="2800" dirty="0">
                <a:solidFill>
                  <a:srgbClr val="657B83"/>
                </a:solidFill>
              </a:rPr>
              <a:t>key);</a:t>
            </a:r>
            <a:br>
              <a:rPr lang="en-GB" sz="2800" dirty="0">
                <a:solidFill>
                  <a:srgbClr val="657B83"/>
                </a:solidFill>
              </a:rPr>
            </a:br>
            <a:r>
              <a:rPr lang="en-GB" sz="2800" dirty="0">
                <a:solidFill>
                  <a:srgbClr val="657B83"/>
                </a:solidFill>
              </a:rPr>
              <a:t>}</a:t>
            </a:r>
          </a:p>
          <a:p>
            <a:pPr marL="275590" lvl="1" indent="0">
              <a:buNone/>
            </a:pPr>
            <a:endParaRPr lang="en-US" sz="2200" dirty="0">
              <a:ea typeface="+mn-lt"/>
              <a:cs typeface="+mn-lt"/>
            </a:endParaRPr>
          </a:p>
        </p:txBody>
      </p:sp>
    </p:spTree>
    <p:extLst>
      <p:ext uri="{BB962C8B-B14F-4D97-AF65-F5344CB8AC3E}">
        <p14:creationId xmlns:p14="http://schemas.microsoft.com/office/powerpoint/2010/main" val="119008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72B8-C9F8-024B-BA66-A0A4BEF89DF9}"/>
              </a:ext>
            </a:extLst>
          </p:cNvPr>
          <p:cNvSpPr>
            <a:spLocks noGrp="1"/>
          </p:cNvSpPr>
          <p:nvPr>
            <p:ph type="title"/>
          </p:nvPr>
        </p:nvSpPr>
        <p:spPr/>
        <p:txBody>
          <a:bodyPr/>
          <a:lstStyle/>
          <a:p>
            <a:r>
              <a:rPr lang="en-US">
                <a:ea typeface="+mj-lt"/>
                <a:cs typeface="+mj-lt"/>
              </a:rPr>
              <a:t>How can one guarantee that it provides the best possible product to customers?</a:t>
            </a:r>
          </a:p>
        </p:txBody>
      </p:sp>
      <p:sp>
        <p:nvSpPr>
          <p:cNvPr id="3" name="Content Placeholder 2">
            <a:extLst>
              <a:ext uri="{FF2B5EF4-FFF2-40B4-BE49-F238E27FC236}">
                <a16:creationId xmlns:a16="http://schemas.microsoft.com/office/drawing/2014/main" id="{41FD1C2C-F37C-7A4C-8F5B-6E515879A733}"/>
              </a:ext>
            </a:extLst>
          </p:cNvPr>
          <p:cNvSpPr>
            <a:spLocks noGrp="1"/>
          </p:cNvSpPr>
          <p:nvPr>
            <p:ph idx="1"/>
          </p:nvPr>
        </p:nvSpPr>
        <p:spPr>
          <a:xfrm>
            <a:off x="398722" y="980162"/>
            <a:ext cx="7923781" cy="5181600"/>
          </a:xfrm>
          <a:solidFill>
            <a:srgbClr val="FFFFFF"/>
          </a:solidFill>
        </p:spPr>
        <p:txBody>
          <a:bodyPr vert="horz" lIns="108829" tIns="54414" rIns="108829" bIns="54414" rtlCol="0" anchor="t">
            <a:normAutofit/>
          </a:bodyPr>
          <a:lstStyle/>
          <a:p>
            <a:pPr marL="275590" indent="-275590"/>
            <a:r>
              <a:rPr lang="en-US" b="1">
                <a:ea typeface="+mn-lt"/>
                <a:cs typeface="+mn-lt"/>
              </a:rPr>
              <a:t>Quality assurance </a:t>
            </a:r>
            <a:r>
              <a:rPr lang="en-US">
                <a:ea typeface="+mn-lt"/>
                <a:cs typeface="+mn-lt"/>
              </a:rPr>
              <a:t>is the sum of</a:t>
            </a:r>
            <a:r>
              <a:rPr lang="en-US" b="1">
                <a:ea typeface="+mn-lt"/>
                <a:cs typeface="+mn-lt"/>
              </a:rPr>
              <a:t> </a:t>
            </a:r>
            <a:r>
              <a:rPr lang="en-US">
                <a:ea typeface="+mn-lt"/>
                <a:cs typeface="+mn-lt"/>
              </a:rPr>
              <a:t>activities performed to ensure the </a:t>
            </a:r>
            <a:r>
              <a:rPr lang="en-US" b="1">
                <a:ea typeface="+mn-lt"/>
                <a:cs typeface="+mn-lt"/>
              </a:rPr>
              <a:t>quality of a service or product.</a:t>
            </a:r>
          </a:p>
          <a:p>
            <a:pPr marL="275590" indent="-275590"/>
            <a:r>
              <a:rPr lang="en-US" b="1">
                <a:ea typeface="+mn-lt"/>
                <a:cs typeface="+mn-lt"/>
              </a:rPr>
              <a:t>Quality </a:t>
            </a:r>
            <a:r>
              <a:rPr lang="en-US">
                <a:ea typeface="+mn-lt"/>
                <a:cs typeface="+mn-lt"/>
              </a:rPr>
              <a:t>is defined by meeting the needs and expectations of customers with respect to functionality, design, stability, and the price of the product.</a:t>
            </a:r>
          </a:p>
          <a:p>
            <a:pPr marL="275590" indent="-275590"/>
            <a:r>
              <a:rPr lang="en-US" b="1">
                <a:ea typeface="+mn-lt"/>
                <a:cs typeface="+mn-lt"/>
              </a:rPr>
              <a:t>Assurance </a:t>
            </a:r>
            <a:r>
              <a:rPr lang="en-US">
                <a:ea typeface="+mn-lt"/>
                <a:cs typeface="+mn-lt"/>
              </a:rPr>
              <a:t>provides a guarantee that the product will work without any problems based on business requirements.</a:t>
            </a:r>
          </a:p>
          <a:p>
            <a:pPr marL="275590" indent="-275590"/>
            <a:r>
              <a:rPr lang="en-US" b="1">
                <a:ea typeface="+mn-lt"/>
                <a:cs typeface="+mn-lt"/>
              </a:rPr>
              <a:t>Quality assurance activities:</a:t>
            </a:r>
            <a:endParaRPr lang="en-US">
              <a:ea typeface="+mn-lt"/>
              <a:cs typeface="+mn-lt"/>
            </a:endParaRPr>
          </a:p>
          <a:p>
            <a:pPr marL="551180" lvl="1" indent="-275590"/>
            <a:r>
              <a:rPr lang="en-US">
                <a:ea typeface="+mn-lt"/>
                <a:cs typeface="+mn-lt"/>
              </a:rPr>
              <a:t>inspection activities;</a:t>
            </a:r>
          </a:p>
          <a:p>
            <a:pPr marL="551180" lvl="1" indent="-275590"/>
            <a:r>
              <a:rPr lang="en-US">
                <a:ea typeface="+mn-lt"/>
                <a:cs typeface="+mn-lt"/>
              </a:rPr>
              <a:t>detection of problems;</a:t>
            </a:r>
          </a:p>
          <a:p>
            <a:pPr marL="551180" lvl="1" indent="-275590"/>
            <a:r>
              <a:rPr lang="en-US">
                <a:ea typeface="+mn-lt"/>
                <a:cs typeface="+mn-lt"/>
              </a:rPr>
              <a:t>resolution of problems;</a:t>
            </a:r>
            <a:endParaRPr lang="en-US"/>
          </a:p>
          <a:p>
            <a:pPr marL="551180" lvl="1" indent="-275590"/>
            <a:r>
              <a:rPr lang="en-US">
                <a:ea typeface="+mn-lt"/>
                <a:cs typeface="+mn-lt"/>
              </a:rPr>
              <a:t>delivery of satisfactory outcomes;</a:t>
            </a:r>
            <a:endParaRPr lang="en-US"/>
          </a:p>
        </p:txBody>
      </p:sp>
      <p:sp>
        <p:nvSpPr>
          <p:cNvPr id="4" name="Slide Number Placeholder 3">
            <a:extLst>
              <a:ext uri="{FF2B5EF4-FFF2-40B4-BE49-F238E27FC236}">
                <a16:creationId xmlns:a16="http://schemas.microsoft.com/office/drawing/2014/main" id="{87BB7D73-2ACD-2E48-A7A8-4D3F02404E80}"/>
              </a:ext>
            </a:extLst>
          </p:cNvPr>
          <p:cNvSpPr>
            <a:spLocks noGrp="1"/>
          </p:cNvSpPr>
          <p:nvPr>
            <p:ph type="sldNum" sz="quarter" idx="12"/>
          </p:nvPr>
        </p:nvSpPr>
        <p:spPr/>
        <p:txBody>
          <a:bodyPr/>
          <a:lstStyle/>
          <a:p>
            <a:pPr algn="ctr"/>
            <a:fld id="{90156F56-D5AE-4C6F-B826-C69D1BC521BB}" type="slidenum">
              <a:rPr lang="en-US" smtClean="0"/>
              <a:pPr algn="ctr"/>
              <a:t>30</a:t>
            </a:fld>
            <a:endParaRPr lang="en-US"/>
          </a:p>
        </p:txBody>
      </p:sp>
      <p:pic>
        <p:nvPicPr>
          <p:cNvPr id="5" name="Picture 5" descr="Text&#10;&#10;Description automatically generated">
            <a:extLst>
              <a:ext uri="{FF2B5EF4-FFF2-40B4-BE49-F238E27FC236}">
                <a16:creationId xmlns:a16="http://schemas.microsoft.com/office/drawing/2014/main" id="{C76D82A4-73B8-43FD-9405-3A1386DC7139}"/>
              </a:ext>
            </a:extLst>
          </p:cNvPr>
          <p:cNvPicPr>
            <a:picLocks noChangeAspect="1"/>
          </p:cNvPicPr>
          <p:nvPr/>
        </p:nvPicPr>
        <p:blipFill>
          <a:blip r:embed="rId2"/>
          <a:stretch>
            <a:fillRect/>
          </a:stretch>
        </p:blipFill>
        <p:spPr>
          <a:xfrm>
            <a:off x="8323788" y="2183678"/>
            <a:ext cx="3492880" cy="2484585"/>
          </a:xfrm>
          <a:prstGeom prst="rect">
            <a:avLst/>
          </a:prstGeom>
        </p:spPr>
      </p:pic>
    </p:spTree>
    <p:extLst>
      <p:ext uri="{BB962C8B-B14F-4D97-AF65-F5344CB8AC3E}">
        <p14:creationId xmlns:p14="http://schemas.microsoft.com/office/powerpoint/2010/main" val="383987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EF15-5FA0-4C22-A308-E24D5967C5C6}"/>
              </a:ext>
            </a:extLst>
          </p:cNvPr>
          <p:cNvSpPr>
            <a:spLocks noGrp="1"/>
          </p:cNvSpPr>
          <p:nvPr>
            <p:ph type="title"/>
          </p:nvPr>
        </p:nvSpPr>
        <p:spPr/>
        <p:txBody>
          <a:bodyPr/>
          <a:lstStyle/>
          <a:p>
            <a:r>
              <a:rPr lang="en-US">
                <a:ea typeface="+mj-lt"/>
                <a:cs typeface="+mj-lt"/>
              </a:rPr>
              <a:t>Quality Assurance process</a:t>
            </a:r>
            <a:endParaRPr lang="en-US"/>
          </a:p>
        </p:txBody>
      </p:sp>
      <p:sp>
        <p:nvSpPr>
          <p:cNvPr id="3" name="Content Placeholder 2">
            <a:extLst>
              <a:ext uri="{FF2B5EF4-FFF2-40B4-BE49-F238E27FC236}">
                <a16:creationId xmlns:a16="http://schemas.microsoft.com/office/drawing/2014/main" id="{B6E1653E-45E1-4137-8A76-64F3F4E7D63D}"/>
              </a:ext>
            </a:extLst>
          </p:cNvPr>
          <p:cNvSpPr>
            <a:spLocks noGrp="1"/>
          </p:cNvSpPr>
          <p:nvPr>
            <p:ph idx="1"/>
          </p:nvPr>
        </p:nvSpPr>
        <p:spPr/>
        <p:txBody>
          <a:bodyPr vert="horz" lIns="108829" tIns="54414" rIns="108829" bIns="54414" rtlCol="0" anchor="t">
            <a:normAutofit fontScale="92500" lnSpcReduction="20000"/>
          </a:bodyPr>
          <a:lstStyle/>
          <a:p>
            <a:pPr marL="275590" indent="-275590"/>
            <a:r>
              <a:rPr lang="en-US" b="1">
                <a:ea typeface="+mn-lt"/>
                <a:cs typeface="+mn-lt"/>
              </a:rPr>
              <a:t>Invest in User Experience </a:t>
            </a:r>
          </a:p>
          <a:p>
            <a:pPr marL="551180" lvl="1" indent="-275590"/>
            <a:r>
              <a:rPr lang="en-US">
                <a:ea typeface="+mn-lt"/>
                <a:cs typeface="+mn-lt"/>
              </a:rPr>
              <a:t>when UX is terrible =&gt; the quality isn’t of standard</a:t>
            </a:r>
            <a:endParaRPr lang="en-US" b="1">
              <a:ea typeface="+mn-lt"/>
              <a:cs typeface="+mn-lt"/>
            </a:endParaRPr>
          </a:p>
          <a:p>
            <a:pPr marL="275590" indent="-275590"/>
            <a:r>
              <a:rPr lang="en-US" b="1">
                <a:ea typeface="+mn-lt"/>
                <a:cs typeface="+mn-lt"/>
              </a:rPr>
              <a:t>Automation and Continuous Integration</a:t>
            </a:r>
            <a:r>
              <a:rPr lang="en-US">
                <a:ea typeface="+mn-lt"/>
                <a:cs typeface="+mn-lt"/>
              </a:rPr>
              <a:t> </a:t>
            </a:r>
          </a:p>
          <a:p>
            <a:pPr marL="551180" lvl="1" indent="-275590"/>
            <a:r>
              <a:rPr lang="en-US">
                <a:ea typeface="+mn-lt"/>
                <a:cs typeface="+mn-lt"/>
              </a:rPr>
              <a:t>quick review, early defects detection and improved productivity</a:t>
            </a:r>
            <a:endParaRPr lang="en-US"/>
          </a:p>
          <a:p>
            <a:pPr marL="275590" indent="-275590"/>
            <a:r>
              <a:rPr lang="en-US" b="1">
                <a:ea typeface="+mn-lt"/>
                <a:cs typeface="+mn-lt"/>
              </a:rPr>
              <a:t>Test and Code Coverage</a:t>
            </a:r>
            <a:endParaRPr lang="en-US">
              <a:ea typeface="+mn-lt"/>
              <a:cs typeface="+mn-lt"/>
            </a:endParaRPr>
          </a:p>
          <a:p>
            <a:pPr marL="551180" lvl="1" indent="-275590"/>
            <a:r>
              <a:rPr lang="en-US">
                <a:ea typeface="+mn-lt"/>
                <a:cs typeface="+mn-lt"/>
              </a:rPr>
              <a:t>minimum 90% function code coverage to guarantee the best outcomes</a:t>
            </a:r>
            <a:endParaRPr lang="en-US"/>
          </a:p>
          <a:p>
            <a:pPr marL="275590" indent="-275590"/>
            <a:r>
              <a:rPr lang="en-US" b="1">
                <a:ea typeface="+mn-lt"/>
                <a:cs typeface="+mn-lt"/>
              </a:rPr>
              <a:t>Smart Testing </a:t>
            </a:r>
          </a:p>
          <a:p>
            <a:pPr marL="551180" lvl="1" indent="-275590"/>
            <a:r>
              <a:rPr lang="en-US">
                <a:ea typeface="+mn-lt"/>
                <a:cs typeface="+mn-lt"/>
              </a:rPr>
              <a:t>how and what to test</a:t>
            </a:r>
            <a:endParaRPr lang="en-US"/>
          </a:p>
          <a:p>
            <a:pPr marL="275590" indent="-275590"/>
            <a:r>
              <a:rPr lang="en-US" b="1">
                <a:ea typeface="+mn-lt"/>
                <a:cs typeface="+mn-lt"/>
              </a:rPr>
              <a:t>Bug Prevention</a:t>
            </a:r>
            <a:endParaRPr lang="en-US">
              <a:ea typeface="+mn-lt"/>
              <a:cs typeface="+mn-lt"/>
            </a:endParaRPr>
          </a:p>
          <a:p>
            <a:pPr marL="551180" lvl="1" indent="-275590"/>
            <a:r>
              <a:rPr lang="en-US">
                <a:ea typeface="+mn-lt"/>
                <a:cs typeface="+mn-lt"/>
              </a:rPr>
              <a:t>concentrate on major crucial bugs and errors at first as opposed to many small errors</a:t>
            </a:r>
            <a:endParaRPr lang="en-US"/>
          </a:p>
          <a:p>
            <a:pPr marL="275590" indent="-275590"/>
            <a:r>
              <a:rPr lang="en-US" b="1">
                <a:ea typeface="+mn-lt"/>
                <a:cs typeface="+mn-lt"/>
              </a:rPr>
              <a:t>Portability </a:t>
            </a:r>
          </a:p>
          <a:p>
            <a:pPr marL="551180" lvl="1" indent="-275590"/>
            <a:r>
              <a:rPr lang="en-US">
                <a:ea typeface="+mn-lt"/>
                <a:cs typeface="+mn-lt"/>
              </a:rPr>
              <a:t>important for software to adjust to various environments</a:t>
            </a:r>
            <a:endParaRPr lang="en-US"/>
          </a:p>
          <a:p>
            <a:pPr marL="275590" indent="-275590"/>
            <a:r>
              <a:rPr lang="en-US" b="1">
                <a:ea typeface="+mn-lt"/>
                <a:cs typeface="+mn-lt"/>
              </a:rPr>
              <a:t>Reliability </a:t>
            </a:r>
          </a:p>
          <a:p>
            <a:pPr marL="551180" lvl="1" indent="-275590"/>
            <a:r>
              <a:rPr lang="en-US">
                <a:ea typeface="+mn-lt"/>
                <a:cs typeface="+mn-lt"/>
              </a:rPr>
              <a:t>the system needs to be ready to get back into complete control even after a possible malfunction in components</a:t>
            </a:r>
            <a:endParaRPr lang="en-US"/>
          </a:p>
          <a:p>
            <a:pPr marL="275590" indent="-275590"/>
            <a:r>
              <a:rPr lang="en-US" b="1">
                <a:ea typeface="+mn-lt"/>
                <a:cs typeface="+mn-lt"/>
              </a:rPr>
              <a:t>Documentation </a:t>
            </a:r>
          </a:p>
        </p:txBody>
      </p:sp>
      <p:sp>
        <p:nvSpPr>
          <p:cNvPr id="4" name="Slide Number Placeholder 3">
            <a:extLst>
              <a:ext uri="{FF2B5EF4-FFF2-40B4-BE49-F238E27FC236}">
                <a16:creationId xmlns:a16="http://schemas.microsoft.com/office/drawing/2014/main" id="{0EFDD503-0A0D-41E8-86DE-775B81FC55F2}"/>
              </a:ext>
            </a:extLst>
          </p:cNvPr>
          <p:cNvSpPr>
            <a:spLocks noGrp="1"/>
          </p:cNvSpPr>
          <p:nvPr>
            <p:ph type="sldNum" sz="quarter" idx="12"/>
          </p:nvPr>
        </p:nvSpPr>
        <p:spPr/>
        <p:txBody>
          <a:bodyPr/>
          <a:lstStyle/>
          <a:p>
            <a:pPr algn="ctr"/>
            <a:fld id="{90156F56-D5AE-4C6F-B826-C69D1BC521BB}" type="slidenum">
              <a:rPr lang="en-US" smtClean="0"/>
              <a:pPr algn="ctr"/>
              <a:t>31</a:t>
            </a:fld>
            <a:endParaRPr lang="en-US"/>
          </a:p>
        </p:txBody>
      </p:sp>
    </p:spTree>
    <p:extLst>
      <p:ext uri="{BB962C8B-B14F-4D97-AF65-F5344CB8AC3E}">
        <p14:creationId xmlns:p14="http://schemas.microsoft.com/office/powerpoint/2010/main" val="3419547324"/>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B78A-C10F-478F-AAD9-653624045FF3}"/>
              </a:ext>
            </a:extLst>
          </p:cNvPr>
          <p:cNvSpPr>
            <a:spLocks noGrp="1"/>
          </p:cNvSpPr>
          <p:nvPr>
            <p:ph type="title"/>
          </p:nvPr>
        </p:nvSpPr>
        <p:spPr/>
        <p:txBody>
          <a:bodyPr/>
          <a:lstStyle/>
          <a:p>
            <a:r>
              <a:rPr lang="en-US">
                <a:ea typeface="+mj-lt"/>
                <a:cs typeface="+mj-lt"/>
              </a:rPr>
              <a:t>Test Plan </a:t>
            </a:r>
          </a:p>
        </p:txBody>
      </p:sp>
      <p:sp>
        <p:nvSpPr>
          <p:cNvPr id="3" name="Content Placeholder 2">
            <a:extLst>
              <a:ext uri="{FF2B5EF4-FFF2-40B4-BE49-F238E27FC236}">
                <a16:creationId xmlns:a16="http://schemas.microsoft.com/office/drawing/2014/main" id="{8681712B-B442-4195-BB63-2C810174B007}"/>
              </a:ext>
            </a:extLst>
          </p:cNvPr>
          <p:cNvSpPr>
            <a:spLocks noGrp="1"/>
          </p:cNvSpPr>
          <p:nvPr>
            <p:ph idx="1"/>
          </p:nvPr>
        </p:nvSpPr>
        <p:spPr>
          <a:solidFill>
            <a:srgbClr val="FFFFFF"/>
          </a:solidFill>
        </p:spPr>
        <p:txBody>
          <a:bodyPr vert="horz" lIns="108829" tIns="54414" rIns="108829" bIns="54414" rtlCol="0" anchor="t">
            <a:normAutofit/>
          </a:bodyPr>
          <a:lstStyle/>
          <a:p>
            <a:pPr marL="275590" indent="-275590"/>
            <a:r>
              <a:rPr lang="en-US">
                <a:ea typeface="+mn-lt"/>
                <a:cs typeface="+mn-lt"/>
              </a:rPr>
              <a:t>A </a:t>
            </a:r>
            <a:r>
              <a:rPr lang="en-US" b="1">
                <a:ea typeface="+mn-lt"/>
                <a:cs typeface="+mn-lt"/>
              </a:rPr>
              <a:t>Test Plan</a:t>
            </a:r>
            <a:r>
              <a:rPr lang="en-US">
                <a:ea typeface="+mn-lt"/>
                <a:cs typeface="+mn-lt"/>
              </a:rPr>
              <a:t> is a document containing software testing scope and activities </a:t>
            </a:r>
          </a:p>
          <a:p>
            <a:pPr marL="275590" indent="-275590"/>
            <a:r>
              <a:rPr lang="en-US">
                <a:ea typeface="+mn-lt"/>
                <a:cs typeface="+mn-lt"/>
              </a:rPr>
              <a:t>Describes the </a:t>
            </a:r>
            <a:r>
              <a:rPr lang="en-US" b="1">
                <a:ea typeface="+mn-lt"/>
                <a:cs typeface="+mn-lt"/>
              </a:rPr>
              <a:t>scope</a:t>
            </a:r>
            <a:r>
              <a:rPr lang="en-US">
                <a:ea typeface="+mn-lt"/>
                <a:cs typeface="+mn-lt"/>
              </a:rPr>
              <a:t>, </a:t>
            </a:r>
            <a:r>
              <a:rPr lang="en-US" b="1">
                <a:ea typeface="+mn-lt"/>
                <a:cs typeface="+mn-lt"/>
              </a:rPr>
              <a:t>approach</a:t>
            </a:r>
            <a:r>
              <a:rPr lang="en-US">
                <a:ea typeface="+mn-lt"/>
                <a:cs typeface="+mn-lt"/>
              </a:rPr>
              <a:t>, </a:t>
            </a:r>
            <a:r>
              <a:rPr lang="en-US" b="1">
                <a:ea typeface="+mn-lt"/>
                <a:cs typeface="+mn-lt"/>
              </a:rPr>
              <a:t>resources </a:t>
            </a:r>
            <a:r>
              <a:rPr lang="en-US">
                <a:ea typeface="+mn-lt"/>
                <a:cs typeface="+mn-lt"/>
              </a:rPr>
              <a:t>and </a:t>
            </a:r>
            <a:r>
              <a:rPr lang="en-US" b="1">
                <a:ea typeface="+mn-lt"/>
                <a:cs typeface="+mn-lt"/>
              </a:rPr>
              <a:t>schedule </a:t>
            </a:r>
            <a:r>
              <a:rPr lang="en-US">
                <a:ea typeface="+mn-lt"/>
                <a:cs typeface="+mn-lt"/>
              </a:rPr>
              <a:t>of intended test activities</a:t>
            </a:r>
            <a:endParaRPr lang="en-US"/>
          </a:p>
          <a:p>
            <a:pPr marL="275590" indent="-275590"/>
            <a:r>
              <a:rPr lang="en-US">
                <a:ea typeface="+mn-lt"/>
                <a:cs typeface="+mn-lt"/>
              </a:rPr>
              <a:t>Identifies:</a:t>
            </a:r>
          </a:p>
          <a:p>
            <a:pPr marL="551180" lvl="1" indent="-275590"/>
            <a:r>
              <a:rPr lang="en-US">
                <a:ea typeface="+mn-lt"/>
                <a:cs typeface="+mn-lt"/>
              </a:rPr>
              <a:t>the </a:t>
            </a:r>
            <a:r>
              <a:rPr lang="en-US" b="1">
                <a:ea typeface="+mn-lt"/>
                <a:cs typeface="+mn-lt"/>
              </a:rPr>
              <a:t>features </a:t>
            </a:r>
            <a:r>
              <a:rPr lang="en-US">
                <a:ea typeface="+mn-lt"/>
                <a:cs typeface="+mn-lt"/>
              </a:rPr>
              <a:t>to be tested</a:t>
            </a:r>
          </a:p>
          <a:p>
            <a:pPr marL="551180" lvl="1" indent="-275590"/>
            <a:r>
              <a:rPr lang="en-US">
                <a:ea typeface="+mn-lt"/>
                <a:cs typeface="+mn-lt"/>
              </a:rPr>
              <a:t>testing </a:t>
            </a:r>
            <a:r>
              <a:rPr lang="en-US" b="1">
                <a:ea typeface="+mn-lt"/>
                <a:cs typeface="+mn-lt"/>
              </a:rPr>
              <a:t>tasks</a:t>
            </a:r>
          </a:p>
          <a:p>
            <a:pPr marL="551180" lvl="1" indent="-275590"/>
            <a:r>
              <a:rPr lang="en-US">
                <a:ea typeface="+mn-lt"/>
                <a:cs typeface="+mn-lt"/>
              </a:rPr>
              <a:t>the test </a:t>
            </a:r>
            <a:r>
              <a:rPr lang="en-US" b="1">
                <a:ea typeface="+mn-lt"/>
                <a:cs typeface="+mn-lt"/>
              </a:rPr>
              <a:t>environment</a:t>
            </a:r>
          </a:p>
          <a:p>
            <a:pPr marL="551180" lvl="1" indent="-275590"/>
            <a:r>
              <a:rPr lang="en-US">
                <a:ea typeface="+mn-lt"/>
                <a:cs typeface="+mn-lt"/>
              </a:rPr>
              <a:t>the test design </a:t>
            </a:r>
            <a:r>
              <a:rPr lang="en-US" b="1">
                <a:ea typeface="+mn-lt"/>
                <a:cs typeface="+mn-lt"/>
              </a:rPr>
              <a:t>techniques </a:t>
            </a:r>
          </a:p>
          <a:p>
            <a:pPr marL="551180" lvl="1" indent="-275590"/>
            <a:r>
              <a:rPr lang="en-US" b="1">
                <a:ea typeface="+mn-lt"/>
                <a:cs typeface="+mn-lt"/>
              </a:rPr>
              <a:t>entry and exit criteria </a:t>
            </a:r>
            <a:r>
              <a:rPr lang="en-US">
                <a:ea typeface="+mn-lt"/>
                <a:cs typeface="+mn-lt"/>
              </a:rPr>
              <a:t>to be used</a:t>
            </a:r>
          </a:p>
          <a:p>
            <a:pPr marL="551180" lvl="1" indent="-275590"/>
            <a:r>
              <a:rPr lang="en-US" b="1">
                <a:ea typeface="+mn-lt"/>
                <a:cs typeface="+mn-lt"/>
              </a:rPr>
              <a:t>risks</a:t>
            </a:r>
            <a:endParaRPr lang="en-US"/>
          </a:p>
        </p:txBody>
      </p:sp>
      <p:sp>
        <p:nvSpPr>
          <p:cNvPr id="4" name="Slide Number Placeholder 3">
            <a:extLst>
              <a:ext uri="{FF2B5EF4-FFF2-40B4-BE49-F238E27FC236}">
                <a16:creationId xmlns:a16="http://schemas.microsoft.com/office/drawing/2014/main" id="{97ECCE22-B1C4-48AD-8A9B-BC6355AD9ADA}"/>
              </a:ext>
            </a:extLst>
          </p:cNvPr>
          <p:cNvSpPr>
            <a:spLocks noGrp="1"/>
          </p:cNvSpPr>
          <p:nvPr>
            <p:ph type="sldNum" sz="quarter" idx="12"/>
          </p:nvPr>
        </p:nvSpPr>
        <p:spPr/>
        <p:txBody>
          <a:bodyPr/>
          <a:lstStyle/>
          <a:p>
            <a:pPr algn="ctr"/>
            <a:fld id="{90156F56-D5AE-4C6F-B826-C69D1BC521BB}" type="slidenum">
              <a:rPr lang="en-US" smtClean="0"/>
              <a:pPr algn="ctr"/>
              <a:t>32</a:t>
            </a:fld>
            <a:endParaRPr lang="en-US"/>
          </a:p>
        </p:txBody>
      </p:sp>
      <p:sp>
        <p:nvSpPr>
          <p:cNvPr id="5" name="TextBox 4">
            <a:extLst>
              <a:ext uri="{FF2B5EF4-FFF2-40B4-BE49-F238E27FC236}">
                <a16:creationId xmlns:a16="http://schemas.microsoft.com/office/drawing/2014/main" id="{12B24556-0360-414E-9FD6-A5F4B5BAF53D}"/>
              </a:ext>
            </a:extLst>
          </p:cNvPr>
          <p:cNvSpPr txBox="1"/>
          <p:nvPr/>
        </p:nvSpPr>
        <p:spPr>
          <a:xfrm>
            <a:off x="6998282" y="2300097"/>
            <a:ext cx="2986112" cy="369332"/>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Define scope of testing</a:t>
            </a:r>
          </a:p>
        </p:txBody>
      </p:sp>
      <p:sp>
        <p:nvSpPr>
          <p:cNvPr id="6" name="TextBox 5">
            <a:extLst>
              <a:ext uri="{FF2B5EF4-FFF2-40B4-BE49-F238E27FC236}">
                <a16:creationId xmlns:a16="http://schemas.microsoft.com/office/drawing/2014/main" id="{5214A9C2-310F-4A70-B42F-A481647E436E}"/>
              </a:ext>
            </a:extLst>
          </p:cNvPr>
          <p:cNvSpPr txBox="1"/>
          <p:nvPr/>
        </p:nvSpPr>
        <p:spPr>
          <a:xfrm>
            <a:off x="7000213" y="3212483"/>
            <a:ext cx="2988350" cy="3693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Identify testing type</a:t>
            </a:r>
          </a:p>
        </p:txBody>
      </p:sp>
      <p:sp>
        <p:nvSpPr>
          <p:cNvPr id="7" name="TextBox 6">
            <a:extLst>
              <a:ext uri="{FF2B5EF4-FFF2-40B4-BE49-F238E27FC236}">
                <a16:creationId xmlns:a16="http://schemas.microsoft.com/office/drawing/2014/main" id="{3105751B-3D89-4424-A5E1-9BC966234D2B}"/>
              </a:ext>
            </a:extLst>
          </p:cNvPr>
          <p:cNvSpPr txBox="1"/>
          <p:nvPr/>
        </p:nvSpPr>
        <p:spPr>
          <a:xfrm>
            <a:off x="6996912" y="4173209"/>
            <a:ext cx="2991561" cy="369332"/>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Document risks and issues</a:t>
            </a:r>
          </a:p>
        </p:txBody>
      </p:sp>
      <p:sp>
        <p:nvSpPr>
          <p:cNvPr id="11" name="TextBox 10">
            <a:extLst>
              <a:ext uri="{FF2B5EF4-FFF2-40B4-BE49-F238E27FC236}">
                <a16:creationId xmlns:a16="http://schemas.microsoft.com/office/drawing/2014/main" id="{AE6BEA4B-2241-4C60-B9C9-0EA189C0A111}"/>
              </a:ext>
            </a:extLst>
          </p:cNvPr>
          <p:cNvSpPr txBox="1"/>
          <p:nvPr/>
        </p:nvSpPr>
        <p:spPr>
          <a:xfrm>
            <a:off x="6997848" y="5139597"/>
            <a:ext cx="2983425" cy="369332"/>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Create tests logistics</a:t>
            </a:r>
            <a:endParaRPr lang="en-US"/>
          </a:p>
        </p:txBody>
      </p:sp>
      <p:sp>
        <p:nvSpPr>
          <p:cNvPr id="12" name="Arrow: Down 11">
            <a:extLst>
              <a:ext uri="{FF2B5EF4-FFF2-40B4-BE49-F238E27FC236}">
                <a16:creationId xmlns:a16="http://schemas.microsoft.com/office/drawing/2014/main" id="{923CF416-5084-4AC6-A792-A58C0556D163}"/>
              </a:ext>
            </a:extLst>
          </p:cNvPr>
          <p:cNvSpPr/>
          <p:nvPr/>
        </p:nvSpPr>
        <p:spPr>
          <a:xfrm>
            <a:off x="8262396" y="2777991"/>
            <a:ext cx="350436" cy="37462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Down 12">
            <a:extLst>
              <a:ext uri="{FF2B5EF4-FFF2-40B4-BE49-F238E27FC236}">
                <a16:creationId xmlns:a16="http://schemas.microsoft.com/office/drawing/2014/main" id="{35280F49-316A-4CD3-94D6-85F60EB4DA66}"/>
              </a:ext>
            </a:extLst>
          </p:cNvPr>
          <p:cNvSpPr/>
          <p:nvPr/>
        </p:nvSpPr>
        <p:spPr>
          <a:xfrm>
            <a:off x="8255835" y="3728325"/>
            <a:ext cx="362523" cy="37462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E9CCEEAE-8BCF-4EB9-900F-722B6D9F61BF}"/>
              </a:ext>
            </a:extLst>
          </p:cNvPr>
          <p:cNvSpPr/>
          <p:nvPr/>
        </p:nvSpPr>
        <p:spPr>
          <a:xfrm>
            <a:off x="8217420" y="4636923"/>
            <a:ext cx="398780" cy="435045"/>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88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7C52-3C98-457F-AAE8-0E22155D15E1}"/>
              </a:ext>
            </a:extLst>
          </p:cNvPr>
          <p:cNvSpPr>
            <a:spLocks noGrp="1"/>
          </p:cNvSpPr>
          <p:nvPr>
            <p:ph type="title"/>
          </p:nvPr>
        </p:nvSpPr>
        <p:spPr/>
        <p:txBody>
          <a:bodyPr/>
          <a:lstStyle/>
          <a:p>
            <a:r>
              <a:rPr lang="en-US"/>
              <a:t>How to define a test plan?</a:t>
            </a:r>
          </a:p>
        </p:txBody>
      </p:sp>
      <p:sp>
        <p:nvSpPr>
          <p:cNvPr id="3" name="Content Placeholder 2">
            <a:extLst>
              <a:ext uri="{FF2B5EF4-FFF2-40B4-BE49-F238E27FC236}">
                <a16:creationId xmlns:a16="http://schemas.microsoft.com/office/drawing/2014/main" id="{606AB0D0-D3A5-4E73-9931-C484DD6B471A}"/>
              </a:ext>
            </a:extLst>
          </p:cNvPr>
          <p:cNvSpPr>
            <a:spLocks noGrp="1"/>
          </p:cNvSpPr>
          <p:nvPr>
            <p:ph idx="1"/>
          </p:nvPr>
        </p:nvSpPr>
        <p:spPr/>
        <p:txBody>
          <a:bodyPr vert="horz" lIns="108829" tIns="54414" rIns="108829" bIns="54414" rtlCol="0" anchor="t">
            <a:normAutofit/>
          </a:bodyPr>
          <a:lstStyle/>
          <a:p>
            <a:pPr marL="275590" indent="-275590"/>
            <a:r>
              <a:rPr lang="en-US">
                <a:ea typeface="+mn-lt"/>
                <a:cs typeface="+mn-lt"/>
              </a:rPr>
              <a:t>The content may vary based on the processes, standards, and test tools used.</a:t>
            </a:r>
          </a:p>
          <a:p>
            <a:pPr marL="275590" indent="-275590"/>
            <a:r>
              <a:rPr lang="en-US"/>
              <a:t>Example of a </a:t>
            </a:r>
            <a:r>
              <a:rPr lang="en-US">
                <a:ea typeface="+mn-lt"/>
                <a:cs typeface="+mn-lt"/>
              </a:rPr>
              <a:t>Test Plan Template:</a:t>
            </a:r>
          </a:p>
          <a:p>
            <a:pPr marL="551180" indent="-275590"/>
            <a:r>
              <a:rPr lang="en-US" b="1">
                <a:ea typeface="+mn-lt"/>
                <a:cs typeface="+mn-lt"/>
              </a:rPr>
              <a:t>Introduction</a:t>
            </a:r>
            <a:r>
              <a:rPr lang="en-US">
                <a:ea typeface="+mn-lt"/>
                <a:cs typeface="+mn-lt"/>
              </a:rPr>
              <a:t>: overview of the test plan, specify the goals/objectives, and any constraints.</a:t>
            </a:r>
            <a:endParaRPr lang="en-US"/>
          </a:p>
          <a:p>
            <a:pPr marL="551180" indent="-275590"/>
            <a:r>
              <a:rPr lang="en-US" b="1">
                <a:ea typeface="+mn-lt"/>
                <a:cs typeface="+mn-lt"/>
              </a:rPr>
              <a:t>References</a:t>
            </a:r>
            <a:r>
              <a:rPr lang="en-US">
                <a:ea typeface="+mn-lt"/>
                <a:cs typeface="+mn-lt"/>
              </a:rPr>
              <a:t>: list related documents</a:t>
            </a:r>
            <a:endParaRPr lang="en-US"/>
          </a:p>
          <a:p>
            <a:pPr marL="551180" lvl="1" indent="-275590"/>
            <a:r>
              <a:rPr lang="en-US" b="1">
                <a:ea typeface="+mn-lt"/>
                <a:cs typeface="+mn-lt"/>
              </a:rPr>
              <a:t>Test Items: </a:t>
            </a:r>
            <a:r>
              <a:rPr lang="en-US">
                <a:ea typeface="+mn-lt"/>
                <a:cs typeface="+mn-lt"/>
              </a:rPr>
              <a:t>list the test items (software/products) and their versions</a:t>
            </a:r>
            <a:endParaRPr lang="en-US"/>
          </a:p>
          <a:p>
            <a:pPr marL="551180" lvl="1" indent="-275590"/>
            <a:r>
              <a:rPr lang="en-US" b="1">
                <a:ea typeface="+mn-lt"/>
                <a:cs typeface="+mn-lt"/>
              </a:rPr>
              <a:t>Features to be Tested:</a:t>
            </a:r>
            <a:r>
              <a:rPr lang="en-US">
                <a:ea typeface="+mn-lt"/>
                <a:cs typeface="+mn-lt"/>
              </a:rPr>
              <a:t> list features of the software/product to be tested, provide references to the requirements and/or design specifications of the features to be tested</a:t>
            </a:r>
            <a:endParaRPr lang="en-US"/>
          </a:p>
          <a:p>
            <a:pPr marL="551180" lvl="1" indent="-275590"/>
            <a:r>
              <a:rPr lang="en-US" b="1">
                <a:ea typeface="+mn-lt"/>
                <a:cs typeface="+mn-lt"/>
              </a:rPr>
              <a:t>Features Not to Be Tested: </a:t>
            </a:r>
            <a:r>
              <a:rPr lang="en-US">
                <a:ea typeface="+mn-lt"/>
                <a:cs typeface="+mn-lt"/>
              </a:rPr>
              <a:t>list features of the software/product which will not be tested, specify the reasons these features won’t be tested.</a:t>
            </a:r>
            <a:endParaRPr lang="en-US"/>
          </a:p>
          <a:p>
            <a:pPr marL="551180" lvl="1" indent="-275590"/>
            <a:r>
              <a:rPr lang="en-US" b="1">
                <a:ea typeface="+mn-lt"/>
                <a:cs typeface="+mn-lt"/>
              </a:rPr>
              <a:t>Approach</a:t>
            </a:r>
            <a:r>
              <a:rPr lang="en-US">
                <a:ea typeface="+mn-lt"/>
                <a:cs typeface="+mn-lt"/>
              </a:rPr>
              <a:t>: specify the testing levels, the testing types</a:t>
            </a:r>
            <a:endParaRPr lang="en-US"/>
          </a:p>
          <a:p>
            <a:pPr marL="551180" lvl="1" indent="-275590"/>
            <a:r>
              <a:rPr lang="en-US" b="1">
                <a:ea typeface="+mn-lt"/>
                <a:cs typeface="+mn-lt"/>
              </a:rPr>
              <a:t>Item Pass/Fail Criteria: </a:t>
            </a:r>
            <a:r>
              <a:rPr lang="en-US">
                <a:ea typeface="+mn-lt"/>
                <a:cs typeface="+mn-lt"/>
              </a:rPr>
              <a:t>the criteria that will be used to determine whether each test item (software/product) has passed or failed testing</a:t>
            </a:r>
            <a:endParaRPr lang="en-US"/>
          </a:p>
          <a:p>
            <a:pPr marL="551180" lvl="1" indent="-275590"/>
            <a:endParaRPr lang="en-US"/>
          </a:p>
          <a:p>
            <a:pPr marL="551180" lvl="1" indent="-275590"/>
            <a:endParaRPr lang="en-US"/>
          </a:p>
        </p:txBody>
      </p:sp>
      <p:sp>
        <p:nvSpPr>
          <p:cNvPr id="4" name="Slide Number Placeholder 3">
            <a:extLst>
              <a:ext uri="{FF2B5EF4-FFF2-40B4-BE49-F238E27FC236}">
                <a16:creationId xmlns:a16="http://schemas.microsoft.com/office/drawing/2014/main" id="{C9E3E2D0-5926-4C02-8641-8AF07DAB7731}"/>
              </a:ext>
            </a:extLst>
          </p:cNvPr>
          <p:cNvSpPr>
            <a:spLocks noGrp="1"/>
          </p:cNvSpPr>
          <p:nvPr>
            <p:ph type="sldNum" sz="quarter" idx="12"/>
          </p:nvPr>
        </p:nvSpPr>
        <p:spPr/>
        <p:txBody>
          <a:bodyPr/>
          <a:lstStyle/>
          <a:p>
            <a:pPr algn="ctr"/>
            <a:fld id="{90156F56-D5AE-4C6F-B826-C69D1BC521BB}" type="slidenum">
              <a:rPr lang="en-US" smtClean="0"/>
              <a:pPr algn="ctr"/>
              <a:t>33</a:t>
            </a:fld>
            <a:endParaRPr lang="en-US"/>
          </a:p>
        </p:txBody>
      </p:sp>
    </p:spTree>
    <p:extLst>
      <p:ext uri="{BB962C8B-B14F-4D97-AF65-F5344CB8AC3E}">
        <p14:creationId xmlns:p14="http://schemas.microsoft.com/office/powerpoint/2010/main" val="3710631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24C7-407E-46F2-8342-63E334C5E6F7}"/>
              </a:ext>
            </a:extLst>
          </p:cNvPr>
          <p:cNvSpPr>
            <a:spLocks noGrp="1"/>
          </p:cNvSpPr>
          <p:nvPr>
            <p:ph type="title"/>
          </p:nvPr>
        </p:nvSpPr>
        <p:spPr/>
        <p:txBody>
          <a:bodyPr/>
          <a:lstStyle/>
          <a:p>
            <a:r>
              <a:rPr lang="en-US"/>
              <a:t>System Testing</a:t>
            </a:r>
          </a:p>
        </p:txBody>
      </p:sp>
      <p:sp>
        <p:nvSpPr>
          <p:cNvPr id="3" name="Content Placeholder 2">
            <a:extLst>
              <a:ext uri="{FF2B5EF4-FFF2-40B4-BE49-F238E27FC236}">
                <a16:creationId xmlns:a16="http://schemas.microsoft.com/office/drawing/2014/main" id="{B2D159AE-BDE3-49B9-96FF-CCD7DA2B3627}"/>
              </a:ext>
            </a:extLst>
          </p:cNvPr>
          <p:cNvSpPr>
            <a:spLocks noGrp="1"/>
          </p:cNvSpPr>
          <p:nvPr>
            <p:ph idx="1"/>
          </p:nvPr>
        </p:nvSpPr>
        <p:spPr/>
        <p:txBody>
          <a:bodyPr vert="horz" lIns="108829" tIns="54414" rIns="108829" bIns="54414" rtlCol="0" anchor="t">
            <a:normAutofit/>
          </a:bodyPr>
          <a:lstStyle/>
          <a:p>
            <a:pPr marL="275590" indent="-275590"/>
            <a:r>
              <a:rPr lang="en-US" b="1"/>
              <a:t>System Testing</a:t>
            </a:r>
            <a:r>
              <a:rPr lang="en-US"/>
              <a:t> is </a:t>
            </a:r>
            <a:r>
              <a:rPr lang="en-US">
                <a:ea typeface="+mn-lt"/>
                <a:cs typeface="+mn-lt"/>
              </a:rPr>
              <a:t>used to evaluate the design and behavior of the system and the expectations of the customer</a:t>
            </a:r>
          </a:p>
          <a:p>
            <a:pPr marL="275590" indent="-275590"/>
            <a:r>
              <a:rPr lang="en-US">
                <a:ea typeface="+mn-lt"/>
                <a:cs typeface="+mn-lt"/>
              </a:rPr>
              <a:t>The main goal is to detect defects within both the integrated units and the whole system</a:t>
            </a:r>
          </a:p>
          <a:p>
            <a:pPr marL="275590" indent="-275590"/>
            <a:r>
              <a:rPr lang="en-US">
                <a:ea typeface="+mn-lt"/>
                <a:cs typeface="+mn-lt"/>
              </a:rPr>
              <a:t>Performed </a:t>
            </a:r>
            <a:r>
              <a:rPr lang="en-US" b="1">
                <a:ea typeface="+mn-lt"/>
                <a:cs typeface="+mn-lt"/>
              </a:rPr>
              <a:t>after </a:t>
            </a:r>
            <a:r>
              <a:rPr lang="en-US">
                <a:ea typeface="+mn-lt"/>
                <a:cs typeface="+mn-lt"/>
              </a:rPr>
              <a:t>the integration testing and </a:t>
            </a:r>
            <a:r>
              <a:rPr lang="en-US" b="1">
                <a:ea typeface="+mn-lt"/>
                <a:cs typeface="+mn-lt"/>
              </a:rPr>
              <a:t>before </a:t>
            </a:r>
            <a:r>
              <a:rPr lang="en-US">
                <a:ea typeface="+mn-lt"/>
                <a:cs typeface="+mn-lt"/>
              </a:rPr>
              <a:t>the acceptance testing</a:t>
            </a:r>
            <a:endParaRPr lang="en-US"/>
          </a:p>
          <a:p>
            <a:pPr marL="275590" indent="-275590"/>
            <a:r>
              <a:rPr lang="en-US" b="1">
                <a:ea typeface="+mn-lt"/>
                <a:cs typeface="+mn-lt"/>
              </a:rPr>
              <a:t>Types </a:t>
            </a:r>
            <a:r>
              <a:rPr lang="en-US">
                <a:ea typeface="+mn-lt"/>
                <a:cs typeface="+mn-lt"/>
              </a:rPr>
              <a:t>of System Testing:</a:t>
            </a:r>
            <a:endParaRPr lang="en-US"/>
          </a:p>
          <a:p>
            <a:pPr marL="551180" lvl="1" indent="-275590"/>
            <a:r>
              <a:rPr lang="en-US" b="1">
                <a:ea typeface="+mn-lt"/>
                <a:cs typeface="+mn-lt"/>
              </a:rPr>
              <a:t>Performance Testing:</a:t>
            </a:r>
            <a:r>
              <a:rPr lang="en-US">
                <a:ea typeface="+mn-lt"/>
                <a:cs typeface="+mn-lt"/>
              </a:rPr>
              <a:t> tests the speed, scalability, stability and reliability of the software product </a:t>
            </a:r>
            <a:endParaRPr lang="en-US"/>
          </a:p>
          <a:p>
            <a:pPr marL="551180" lvl="1" indent="-275590"/>
            <a:r>
              <a:rPr lang="en-US" b="1">
                <a:ea typeface="+mn-lt"/>
                <a:cs typeface="+mn-lt"/>
              </a:rPr>
              <a:t>Load Testing:</a:t>
            </a:r>
            <a:r>
              <a:rPr lang="en-US">
                <a:ea typeface="+mn-lt"/>
                <a:cs typeface="+mn-lt"/>
              </a:rPr>
              <a:t> determine the behavior of the system under extreme load</a:t>
            </a:r>
            <a:endParaRPr lang="en-US"/>
          </a:p>
          <a:p>
            <a:pPr marL="551180" lvl="1" indent="-275590"/>
            <a:r>
              <a:rPr lang="en-US" b="1">
                <a:ea typeface="+mn-lt"/>
                <a:cs typeface="+mn-lt"/>
              </a:rPr>
              <a:t>Stress Testing:</a:t>
            </a:r>
            <a:r>
              <a:rPr lang="en-US">
                <a:ea typeface="+mn-lt"/>
                <a:cs typeface="+mn-lt"/>
              </a:rPr>
              <a:t> check the robustness of the system under the varying loads</a:t>
            </a:r>
            <a:endParaRPr lang="en-US"/>
          </a:p>
          <a:p>
            <a:pPr marL="551180" lvl="1" indent="-275590"/>
            <a:r>
              <a:rPr lang="en-US" b="1">
                <a:ea typeface="+mn-lt"/>
                <a:cs typeface="+mn-lt"/>
              </a:rPr>
              <a:t>Scalability Testing:</a:t>
            </a:r>
            <a:r>
              <a:rPr lang="en-US">
                <a:ea typeface="+mn-lt"/>
                <a:cs typeface="+mn-lt"/>
              </a:rPr>
              <a:t> measures performance of the system when the number of user requests are scaled up or down</a:t>
            </a:r>
            <a:endParaRPr lang="en-US"/>
          </a:p>
        </p:txBody>
      </p:sp>
      <p:sp>
        <p:nvSpPr>
          <p:cNvPr id="4" name="Slide Number Placeholder 3">
            <a:extLst>
              <a:ext uri="{FF2B5EF4-FFF2-40B4-BE49-F238E27FC236}">
                <a16:creationId xmlns:a16="http://schemas.microsoft.com/office/drawing/2014/main" id="{E15B4D50-5E86-4BFA-B3F5-DAFC0D85BDA8}"/>
              </a:ext>
            </a:extLst>
          </p:cNvPr>
          <p:cNvSpPr>
            <a:spLocks noGrp="1"/>
          </p:cNvSpPr>
          <p:nvPr>
            <p:ph type="sldNum" sz="quarter" idx="12"/>
          </p:nvPr>
        </p:nvSpPr>
        <p:spPr/>
        <p:txBody>
          <a:bodyPr/>
          <a:lstStyle/>
          <a:p>
            <a:pPr algn="ctr"/>
            <a:fld id="{90156F56-D5AE-4C6F-B826-C69D1BC521BB}" type="slidenum">
              <a:rPr lang="en-US" dirty="0" smtClean="0"/>
              <a:pPr algn="ctr"/>
              <a:t>34</a:t>
            </a:fld>
            <a:endParaRPr lang="en-US"/>
          </a:p>
        </p:txBody>
      </p:sp>
    </p:spTree>
    <p:extLst>
      <p:ext uri="{BB962C8B-B14F-4D97-AF65-F5344CB8AC3E}">
        <p14:creationId xmlns:p14="http://schemas.microsoft.com/office/powerpoint/2010/main" val="17989896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BD29-5B43-4D4D-9AEA-01B2CCFC2650}"/>
              </a:ext>
            </a:extLst>
          </p:cNvPr>
          <p:cNvSpPr>
            <a:spLocks noGrp="1"/>
          </p:cNvSpPr>
          <p:nvPr>
            <p:ph type="title"/>
          </p:nvPr>
        </p:nvSpPr>
        <p:spPr/>
        <p:txBody>
          <a:bodyPr/>
          <a:lstStyle/>
          <a:p>
            <a:r>
              <a:rPr lang="en-US"/>
              <a:t>Steps of performance testing</a:t>
            </a:r>
          </a:p>
        </p:txBody>
      </p:sp>
      <p:sp>
        <p:nvSpPr>
          <p:cNvPr id="3" name="Content Placeholder 2">
            <a:extLst>
              <a:ext uri="{FF2B5EF4-FFF2-40B4-BE49-F238E27FC236}">
                <a16:creationId xmlns:a16="http://schemas.microsoft.com/office/drawing/2014/main" id="{360DE150-59E9-4AE7-B48B-38E355CFAEC2}"/>
              </a:ext>
            </a:extLst>
          </p:cNvPr>
          <p:cNvSpPr>
            <a:spLocks noGrp="1"/>
          </p:cNvSpPr>
          <p:nvPr>
            <p:ph idx="1"/>
          </p:nvPr>
        </p:nvSpPr>
        <p:spPr/>
        <p:txBody>
          <a:bodyPr vert="horz" lIns="108829" tIns="54414" rIns="108829" bIns="54414" rtlCol="0" anchor="t">
            <a:normAutofit/>
          </a:bodyPr>
          <a:lstStyle/>
          <a:p>
            <a:pPr marL="275590" indent="-275590"/>
            <a:r>
              <a:rPr lang="en-US" b="1">
                <a:ea typeface="+mn-lt"/>
                <a:cs typeface="+mn-lt"/>
              </a:rPr>
              <a:t>Collecting requirements</a:t>
            </a:r>
          </a:p>
          <a:p>
            <a:pPr marL="551180" lvl="1" indent="-275590"/>
            <a:r>
              <a:rPr lang="en-US">
                <a:ea typeface="+mn-lt"/>
                <a:cs typeface="+mn-lt"/>
              </a:rPr>
              <a:t>what factors needs to be measured and improved: response time, latency, throughput, resource utilization</a:t>
            </a:r>
          </a:p>
          <a:p>
            <a:pPr marL="275590" indent="-275590"/>
            <a:r>
              <a:rPr lang="en-US" b="1">
                <a:ea typeface="+mn-lt"/>
                <a:cs typeface="+mn-lt"/>
              </a:rPr>
              <a:t>Writing test cases</a:t>
            </a:r>
          </a:p>
          <a:p>
            <a:pPr marL="275590" indent="-275590"/>
            <a:r>
              <a:rPr lang="en-US" b="1">
                <a:ea typeface="+mn-lt"/>
                <a:cs typeface="+mn-lt"/>
              </a:rPr>
              <a:t>Automating performance test cases</a:t>
            </a:r>
          </a:p>
          <a:p>
            <a:pPr marL="275590" indent="-275590"/>
            <a:r>
              <a:rPr lang="en-US" b="1">
                <a:ea typeface="+mn-lt"/>
                <a:cs typeface="+mn-lt"/>
              </a:rPr>
              <a:t>Executing performance test cases</a:t>
            </a:r>
          </a:p>
          <a:p>
            <a:pPr marL="275590" indent="-275590"/>
            <a:r>
              <a:rPr lang="en-US" b="1">
                <a:ea typeface="+mn-lt"/>
                <a:cs typeface="+mn-lt"/>
              </a:rPr>
              <a:t>Analyzing performance test results</a:t>
            </a:r>
          </a:p>
          <a:p>
            <a:pPr marL="275590" indent="-275590"/>
            <a:r>
              <a:rPr lang="en-US" b="1">
                <a:ea typeface="+mn-lt"/>
                <a:cs typeface="+mn-lt"/>
              </a:rPr>
              <a:t>Performance tuning</a:t>
            </a:r>
          </a:p>
          <a:p>
            <a:pPr marL="551180" lvl="1" indent="-275590"/>
            <a:r>
              <a:rPr lang="en-US">
                <a:ea typeface="+mn-lt"/>
                <a:cs typeface="+mn-lt"/>
              </a:rPr>
              <a:t>narrowing down the list of parameters that really impact the performance results </a:t>
            </a:r>
            <a:endParaRPr lang="en-US" b="1">
              <a:ea typeface="+mn-lt"/>
              <a:cs typeface="+mn-lt"/>
            </a:endParaRPr>
          </a:p>
          <a:p>
            <a:pPr marL="275590" indent="-275590"/>
            <a:r>
              <a:rPr lang="en-US" b="1">
                <a:ea typeface="+mn-lt"/>
                <a:cs typeface="+mn-lt"/>
              </a:rPr>
              <a:t>Performance benchmarking</a:t>
            </a:r>
          </a:p>
          <a:p>
            <a:pPr marL="551180" lvl="1" indent="-275590"/>
            <a:r>
              <a:rPr lang="en-US">
                <a:ea typeface="+mn-lt"/>
                <a:cs typeface="+mn-lt"/>
              </a:rPr>
              <a:t>comparing the performance of the product with that of the competitors</a:t>
            </a:r>
            <a:endParaRPr lang="en-US" b="1">
              <a:ea typeface="+mn-lt"/>
              <a:cs typeface="+mn-lt"/>
            </a:endParaRPr>
          </a:p>
          <a:p>
            <a:pPr marL="275590" indent="-275590"/>
            <a:r>
              <a:rPr lang="en-US" b="1">
                <a:ea typeface="+mn-lt"/>
                <a:cs typeface="+mn-lt"/>
              </a:rPr>
              <a:t>Recommending right configuration for the customers (Capacity Planning)</a:t>
            </a:r>
          </a:p>
          <a:p>
            <a:pPr marL="275590" indent="-275590"/>
            <a:endParaRPr lang="en-US"/>
          </a:p>
        </p:txBody>
      </p:sp>
      <p:sp>
        <p:nvSpPr>
          <p:cNvPr id="4" name="Slide Number Placeholder 3">
            <a:extLst>
              <a:ext uri="{FF2B5EF4-FFF2-40B4-BE49-F238E27FC236}">
                <a16:creationId xmlns:a16="http://schemas.microsoft.com/office/drawing/2014/main" id="{8F55F836-5471-49DB-990D-1EBFC98DA80A}"/>
              </a:ext>
            </a:extLst>
          </p:cNvPr>
          <p:cNvSpPr>
            <a:spLocks noGrp="1"/>
          </p:cNvSpPr>
          <p:nvPr>
            <p:ph type="sldNum" sz="quarter" idx="12"/>
          </p:nvPr>
        </p:nvSpPr>
        <p:spPr/>
        <p:txBody>
          <a:bodyPr/>
          <a:lstStyle/>
          <a:p>
            <a:pPr algn="ctr"/>
            <a:fld id="{90156F56-D5AE-4C6F-B826-C69D1BC521BB}" type="slidenum">
              <a:rPr lang="en-US" smtClean="0"/>
              <a:pPr algn="ctr"/>
              <a:t>35</a:t>
            </a:fld>
            <a:endParaRPr lang="en-US"/>
          </a:p>
        </p:txBody>
      </p:sp>
    </p:spTree>
    <p:extLst>
      <p:ext uri="{BB962C8B-B14F-4D97-AF65-F5344CB8AC3E}">
        <p14:creationId xmlns:p14="http://schemas.microsoft.com/office/powerpoint/2010/main" val="2517411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09D2-5A39-4C01-BF06-25C9D1ED6988}"/>
              </a:ext>
            </a:extLst>
          </p:cNvPr>
          <p:cNvSpPr>
            <a:spLocks noGrp="1"/>
          </p:cNvSpPr>
          <p:nvPr>
            <p:ph type="title"/>
          </p:nvPr>
        </p:nvSpPr>
        <p:spPr/>
        <p:txBody>
          <a:bodyPr/>
          <a:lstStyle/>
          <a:p>
            <a:r>
              <a:rPr lang="en-US">
                <a:ea typeface="+mj-lt"/>
                <a:cs typeface="+mj-lt"/>
              </a:rPr>
              <a:t>End-to-end testing</a:t>
            </a:r>
            <a:endParaRPr lang="en-US"/>
          </a:p>
        </p:txBody>
      </p:sp>
      <p:sp>
        <p:nvSpPr>
          <p:cNvPr id="3" name="Content Placeholder 2">
            <a:extLst>
              <a:ext uri="{FF2B5EF4-FFF2-40B4-BE49-F238E27FC236}">
                <a16:creationId xmlns:a16="http://schemas.microsoft.com/office/drawing/2014/main" id="{983D252B-CC9F-4D55-9F76-38553DAE8689}"/>
              </a:ext>
            </a:extLst>
          </p:cNvPr>
          <p:cNvSpPr>
            <a:spLocks noGrp="1"/>
          </p:cNvSpPr>
          <p:nvPr>
            <p:ph idx="1"/>
          </p:nvPr>
        </p:nvSpPr>
        <p:spPr/>
        <p:txBody>
          <a:bodyPr vert="horz" lIns="108829" tIns="54414" rIns="108829" bIns="54414" rtlCol="0" anchor="t">
            <a:normAutofit/>
          </a:bodyPr>
          <a:lstStyle/>
          <a:p>
            <a:pPr marL="275590" indent="-275590"/>
            <a:r>
              <a:rPr lang="en-US">
                <a:ea typeface="+mn-lt"/>
                <a:cs typeface="+mn-lt"/>
              </a:rPr>
              <a:t>Test an application under </a:t>
            </a:r>
            <a:r>
              <a:rPr lang="en-US" b="1">
                <a:ea typeface="+mn-lt"/>
                <a:cs typeface="+mn-lt"/>
              </a:rPr>
              <a:t>real life circumstances</a:t>
            </a:r>
            <a:endParaRPr lang="en-US">
              <a:ea typeface="+mn-lt"/>
              <a:cs typeface="+mn-lt"/>
            </a:endParaRPr>
          </a:p>
          <a:p>
            <a:pPr marL="275590" indent="-275590"/>
            <a:r>
              <a:rPr lang="en-US">
                <a:ea typeface="+mn-lt"/>
                <a:cs typeface="+mn-lt"/>
              </a:rPr>
              <a:t>Simulate </a:t>
            </a:r>
            <a:r>
              <a:rPr lang="en-US" b="1">
                <a:ea typeface="+mn-lt"/>
                <a:cs typeface="+mn-lt"/>
              </a:rPr>
              <a:t>real user scenarios</a:t>
            </a:r>
            <a:endParaRPr lang="en-US"/>
          </a:p>
          <a:p>
            <a:pPr marL="275590" indent="-275590"/>
            <a:r>
              <a:rPr lang="en-US" b="1">
                <a:ea typeface="+mn-lt"/>
                <a:cs typeface="+mn-lt"/>
              </a:rPr>
              <a:t>Validate </a:t>
            </a:r>
            <a:r>
              <a:rPr lang="en-US">
                <a:ea typeface="+mn-lt"/>
                <a:cs typeface="+mn-lt"/>
              </a:rPr>
              <a:t>that the application is functional at every level</a:t>
            </a:r>
          </a:p>
          <a:p>
            <a:pPr marL="275590" indent="-275590"/>
            <a:r>
              <a:rPr lang="en-US" b="1">
                <a:ea typeface="+mn-lt"/>
                <a:cs typeface="+mn-lt"/>
              </a:rPr>
              <a:t>End to End Testing Design Framework:</a:t>
            </a:r>
          </a:p>
          <a:p>
            <a:pPr marL="551180" lvl="1" indent="-275590"/>
            <a:r>
              <a:rPr lang="en-US" b="1">
                <a:ea typeface="+mn-lt"/>
                <a:cs typeface="+mn-lt"/>
              </a:rPr>
              <a:t>Build user functions</a:t>
            </a:r>
          </a:p>
          <a:p>
            <a:pPr marL="751840" lvl="2" indent="-200025"/>
            <a:r>
              <a:rPr lang="en-US">
                <a:ea typeface="+mn-lt"/>
                <a:cs typeface="+mn-lt"/>
              </a:rPr>
              <a:t>List the features and their interconnected components</a:t>
            </a:r>
            <a:endParaRPr lang="en-US" b="1">
              <a:ea typeface="+mn-lt"/>
              <a:cs typeface="+mn-lt"/>
            </a:endParaRPr>
          </a:p>
          <a:p>
            <a:pPr marL="751840" lvl="2" indent="-200025"/>
            <a:r>
              <a:rPr lang="en-US">
                <a:ea typeface="+mn-lt"/>
                <a:cs typeface="+mn-lt"/>
              </a:rPr>
              <a:t>List the input data, action and the output data for each feature </a:t>
            </a:r>
          </a:p>
          <a:p>
            <a:pPr marL="751840" lvl="2" indent="-200025"/>
            <a:r>
              <a:rPr lang="en-US">
                <a:ea typeface="+mn-lt"/>
                <a:cs typeface="+mn-lt"/>
              </a:rPr>
              <a:t>Identify the relationships between the functions and if the function is reusable or independent</a:t>
            </a:r>
          </a:p>
          <a:p>
            <a:pPr marL="551180" lvl="1" indent="-275590"/>
            <a:r>
              <a:rPr lang="en-US" b="1">
                <a:ea typeface="+mn-lt"/>
                <a:cs typeface="+mn-lt"/>
              </a:rPr>
              <a:t>Build conditions</a:t>
            </a:r>
          </a:p>
          <a:p>
            <a:pPr marL="751840" lvl="2" indent="-200025"/>
            <a:r>
              <a:rPr lang="en-US">
                <a:ea typeface="+mn-lt"/>
                <a:cs typeface="+mn-lt"/>
              </a:rPr>
              <a:t>For each user function, a set of conditions should be prepared</a:t>
            </a:r>
            <a:endParaRPr lang="en-US" b="1">
              <a:ea typeface="+mn-lt"/>
              <a:cs typeface="+mn-lt"/>
            </a:endParaRPr>
          </a:p>
          <a:p>
            <a:pPr marL="551180" lvl="1" indent="-275590"/>
            <a:r>
              <a:rPr lang="en-US" b="1">
                <a:ea typeface="+mn-lt"/>
                <a:cs typeface="+mn-lt"/>
              </a:rPr>
              <a:t>Build test cases - </a:t>
            </a:r>
            <a:r>
              <a:rPr lang="en-US">
                <a:ea typeface="+mn-lt"/>
                <a:cs typeface="+mn-lt"/>
              </a:rPr>
              <a:t>for every scenario, one or more test cases should be created to test each functionality of the user functions</a:t>
            </a:r>
          </a:p>
        </p:txBody>
      </p:sp>
      <p:sp>
        <p:nvSpPr>
          <p:cNvPr id="4" name="Slide Number Placeholder 3">
            <a:extLst>
              <a:ext uri="{FF2B5EF4-FFF2-40B4-BE49-F238E27FC236}">
                <a16:creationId xmlns:a16="http://schemas.microsoft.com/office/drawing/2014/main" id="{AFDD3ADC-A119-4D03-B3F5-D51AA95A3863}"/>
              </a:ext>
            </a:extLst>
          </p:cNvPr>
          <p:cNvSpPr>
            <a:spLocks noGrp="1"/>
          </p:cNvSpPr>
          <p:nvPr>
            <p:ph type="sldNum" sz="quarter" idx="12"/>
          </p:nvPr>
        </p:nvSpPr>
        <p:spPr/>
        <p:txBody>
          <a:bodyPr/>
          <a:lstStyle/>
          <a:p>
            <a:pPr algn="ctr"/>
            <a:fld id="{90156F56-D5AE-4C6F-B826-C69D1BC521BB}" type="slidenum">
              <a:rPr lang="en-US" smtClean="0"/>
              <a:pPr algn="ctr"/>
              <a:t>36</a:t>
            </a:fld>
            <a:endParaRPr lang="en-US"/>
          </a:p>
        </p:txBody>
      </p:sp>
    </p:spTree>
    <p:extLst>
      <p:ext uri="{BB962C8B-B14F-4D97-AF65-F5344CB8AC3E}">
        <p14:creationId xmlns:p14="http://schemas.microsoft.com/office/powerpoint/2010/main" val="1991269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F1A7-AEA5-4BEF-BE10-1EC0865E3C17}"/>
              </a:ext>
            </a:extLst>
          </p:cNvPr>
          <p:cNvSpPr>
            <a:spLocks noGrp="1"/>
          </p:cNvSpPr>
          <p:nvPr>
            <p:ph type="title"/>
          </p:nvPr>
        </p:nvSpPr>
        <p:spPr/>
        <p:txBody>
          <a:bodyPr/>
          <a:lstStyle/>
          <a:p>
            <a:r>
              <a:rPr lang="en-US">
                <a:ea typeface="+mj-lt"/>
                <a:cs typeface="+mj-lt"/>
              </a:rPr>
              <a:t>End-to-end Example</a:t>
            </a:r>
            <a:endParaRPr lang="en-US"/>
          </a:p>
        </p:txBody>
      </p:sp>
      <p:sp>
        <p:nvSpPr>
          <p:cNvPr id="3" name="Content Placeholder 2">
            <a:extLst>
              <a:ext uri="{FF2B5EF4-FFF2-40B4-BE49-F238E27FC236}">
                <a16:creationId xmlns:a16="http://schemas.microsoft.com/office/drawing/2014/main" id="{4D2CBA55-6CF0-4A66-AA21-785A984243EC}"/>
              </a:ext>
            </a:extLst>
          </p:cNvPr>
          <p:cNvSpPr>
            <a:spLocks noGrp="1"/>
          </p:cNvSpPr>
          <p:nvPr>
            <p:ph idx="1"/>
          </p:nvPr>
        </p:nvSpPr>
        <p:spPr/>
        <p:txBody>
          <a:bodyPr vert="horz" lIns="108829" tIns="54414" rIns="108829" bIns="54414" rtlCol="0" anchor="t">
            <a:normAutofit/>
          </a:bodyPr>
          <a:lstStyle/>
          <a:p>
            <a:pPr marL="275590" indent="-275590"/>
            <a:r>
              <a:rPr lang="en-US" b="1">
                <a:ea typeface="+mn-lt"/>
                <a:cs typeface="+mn-lt"/>
              </a:rPr>
              <a:t>Build User Functions</a:t>
            </a:r>
          </a:p>
          <a:p>
            <a:pPr marL="551180" lvl="1" indent="-275590"/>
            <a:r>
              <a:rPr lang="en-US">
                <a:ea typeface="+mn-lt"/>
                <a:cs typeface="+mn-lt"/>
              </a:rPr>
              <a:t>Login into the system</a:t>
            </a:r>
          </a:p>
          <a:p>
            <a:pPr marL="551180" lvl="1" indent="-275590"/>
            <a:r>
              <a:rPr lang="en-US">
                <a:ea typeface="+mn-lt"/>
                <a:cs typeface="+mn-lt"/>
              </a:rPr>
              <a:t>Logout of the application</a:t>
            </a:r>
          </a:p>
          <a:p>
            <a:pPr marL="275590" indent="-275590"/>
            <a:r>
              <a:rPr lang="en-US" b="1">
                <a:ea typeface="+mn-lt"/>
                <a:cs typeface="+mn-lt"/>
              </a:rPr>
              <a:t>Build Conditions based on User Function</a:t>
            </a:r>
            <a:endParaRPr lang="en-US" b="1"/>
          </a:p>
          <a:p>
            <a:pPr marL="551180" lvl="1" indent="-275590"/>
            <a:r>
              <a:rPr lang="en-US">
                <a:ea typeface="+mn-lt"/>
                <a:cs typeface="+mn-lt"/>
              </a:rPr>
              <a:t>Invalid Username and Password</a:t>
            </a:r>
          </a:p>
          <a:p>
            <a:pPr marL="551180" lvl="1" indent="-275590"/>
            <a:r>
              <a:rPr lang="en-US">
                <a:ea typeface="+mn-lt"/>
                <a:cs typeface="+mn-lt"/>
              </a:rPr>
              <a:t>Checking with valid username and password</a:t>
            </a:r>
          </a:p>
          <a:p>
            <a:pPr marL="551180" indent="-275590"/>
            <a:r>
              <a:rPr lang="en-US">
                <a:ea typeface="+mn-lt"/>
                <a:cs typeface="+mn-lt"/>
              </a:rPr>
              <a:t>Password strength checking</a:t>
            </a:r>
            <a:endParaRPr lang="en-US"/>
          </a:p>
          <a:p>
            <a:pPr marL="551180" lvl="1" indent="-275590"/>
            <a:r>
              <a:rPr lang="en-US">
                <a:ea typeface="+mn-lt"/>
                <a:cs typeface="+mn-lt"/>
              </a:rPr>
              <a:t>Checking of error messages</a:t>
            </a:r>
          </a:p>
          <a:p>
            <a:pPr marL="275590" indent="-275590"/>
            <a:r>
              <a:rPr lang="en-US" b="1">
                <a:ea typeface="+mn-lt"/>
                <a:cs typeface="+mn-lt"/>
              </a:rPr>
              <a:t>Build a Test Scenario</a:t>
            </a:r>
          </a:p>
          <a:p>
            <a:pPr marL="551180" lvl="1" indent="-275590"/>
            <a:r>
              <a:rPr lang="en-US">
                <a:ea typeface="+mn-lt"/>
                <a:cs typeface="+mn-lt"/>
              </a:rPr>
              <a:t>Login into the system</a:t>
            </a:r>
            <a:endParaRPr lang="en-US" b="1"/>
          </a:p>
          <a:p>
            <a:pPr marL="551180" lvl="1" indent="-275590"/>
            <a:r>
              <a:rPr lang="en-US"/>
              <a:t>View user profile</a:t>
            </a:r>
          </a:p>
          <a:p>
            <a:pPr marL="551180" lvl="1" indent="-275590"/>
            <a:r>
              <a:rPr lang="en-US"/>
              <a:t>Logout of the system</a:t>
            </a:r>
          </a:p>
          <a:p>
            <a:pPr marL="275590" indent="-275590"/>
            <a:endParaRPr lang="en-US" b="1"/>
          </a:p>
        </p:txBody>
      </p:sp>
      <p:sp>
        <p:nvSpPr>
          <p:cNvPr id="4" name="Slide Number Placeholder 3">
            <a:extLst>
              <a:ext uri="{FF2B5EF4-FFF2-40B4-BE49-F238E27FC236}">
                <a16:creationId xmlns:a16="http://schemas.microsoft.com/office/drawing/2014/main" id="{21C75775-734B-4335-8E70-F55D044E44DF}"/>
              </a:ext>
            </a:extLst>
          </p:cNvPr>
          <p:cNvSpPr>
            <a:spLocks noGrp="1"/>
          </p:cNvSpPr>
          <p:nvPr>
            <p:ph type="sldNum" sz="quarter" idx="12"/>
          </p:nvPr>
        </p:nvSpPr>
        <p:spPr/>
        <p:txBody>
          <a:bodyPr/>
          <a:lstStyle/>
          <a:p>
            <a:pPr algn="ctr"/>
            <a:fld id="{90156F56-D5AE-4C6F-B826-C69D1BC521BB}" type="slidenum">
              <a:rPr lang="en-US" smtClean="0"/>
              <a:pPr algn="ctr"/>
              <a:t>37</a:t>
            </a:fld>
            <a:endParaRPr lang="en-US"/>
          </a:p>
        </p:txBody>
      </p:sp>
    </p:spTree>
    <p:extLst>
      <p:ext uri="{BB962C8B-B14F-4D97-AF65-F5344CB8AC3E}">
        <p14:creationId xmlns:p14="http://schemas.microsoft.com/office/powerpoint/2010/main" val="2312600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93CF-7C57-4628-8768-9F072F02DBC9}"/>
              </a:ext>
            </a:extLst>
          </p:cNvPr>
          <p:cNvSpPr>
            <a:spLocks noGrp="1"/>
          </p:cNvSpPr>
          <p:nvPr>
            <p:ph type="title"/>
          </p:nvPr>
        </p:nvSpPr>
        <p:spPr/>
        <p:txBody>
          <a:bodyPr/>
          <a:lstStyle/>
          <a:p>
            <a:r>
              <a:rPr lang="en-US">
                <a:ea typeface="+mj-lt"/>
                <a:cs typeface="+mj-lt"/>
              </a:rPr>
              <a:t>Test-Driven Development </a:t>
            </a:r>
            <a:endParaRPr lang="en-US"/>
          </a:p>
        </p:txBody>
      </p:sp>
      <p:sp>
        <p:nvSpPr>
          <p:cNvPr id="3" name="Content Placeholder 2">
            <a:extLst>
              <a:ext uri="{FF2B5EF4-FFF2-40B4-BE49-F238E27FC236}">
                <a16:creationId xmlns:a16="http://schemas.microsoft.com/office/drawing/2014/main" id="{00973F4B-6F1A-4AB8-93D9-CB26D39209CF}"/>
              </a:ext>
            </a:extLst>
          </p:cNvPr>
          <p:cNvSpPr>
            <a:spLocks noGrp="1"/>
          </p:cNvSpPr>
          <p:nvPr>
            <p:ph idx="1"/>
          </p:nvPr>
        </p:nvSpPr>
        <p:spPr/>
        <p:txBody>
          <a:bodyPr vert="horz" lIns="108829" tIns="54414" rIns="108829" bIns="54414" rtlCol="0" anchor="t">
            <a:normAutofit/>
          </a:bodyPr>
          <a:lstStyle/>
          <a:p>
            <a:pPr marL="275590" indent="-275590"/>
            <a:r>
              <a:rPr lang="en-US">
                <a:ea typeface="+mn-lt"/>
                <a:cs typeface="+mn-lt"/>
              </a:rPr>
              <a:t>Test-Driven Development (TDD) refers to a style of programming in which three activities are tightly interlinked: </a:t>
            </a:r>
            <a:r>
              <a:rPr lang="en-US" b="1">
                <a:ea typeface="+mn-lt"/>
                <a:cs typeface="+mn-lt"/>
              </a:rPr>
              <a:t>coding, testing and design.</a:t>
            </a:r>
            <a:endParaRPr lang="en-US" b="1"/>
          </a:p>
          <a:p>
            <a:pPr marL="275590" indent="-275590"/>
            <a:r>
              <a:rPr lang="en-US">
                <a:ea typeface="+mn-lt"/>
                <a:cs typeface="+mn-lt"/>
              </a:rPr>
              <a:t>The Three Laws of TDD:</a:t>
            </a:r>
          </a:p>
          <a:p>
            <a:pPr marL="551180" lvl="1" indent="-275590"/>
            <a:r>
              <a:rPr lang="en-US" b="1"/>
              <a:t>First Law: </a:t>
            </a:r>
            <a:r>
              <a:rPr lang="en-US"/>
              <a:t>You may not write production code until you have written a failing unit test.</a:t>
            </a:r>
          </a:p>
          <a:p>
            <a:pPr marL="551180" lvl="1" indent="-275590"/>
            <a:r>
              <a:rPr lang="en-US" b="1"/>
              <a:t>Second Law: </a:t>
            </a:r>
            <a:r>
              <a:rPr lang="en-US"/>
              <a:t>You may not write more of a unit test than is sufficient to fail (not compiling is failing).</a:t>
            </a:r>
            <a:endParaRPr lang="en-US" b="1"/>
          </a:p>
          <a:p>
            <a:pPr marL="551180" lvl="1" indent="-275590"/>
            <a:r>
              <a:rPr lang="en-US" b="1"/>
              <a:t>Third Law:</a:t>
            </a:r>
            <a:r>
              <a:rPr lang="en-US"/>
              <a:t> You may not write more production code than is sufficient to pass the currently failing test.</a:t>
            </a:r>
          </a:p>
          <a:p>
            <a:pPr marL="551180" lvl="1" indent="-275590"/>
            <a:r>
              <a:rPr lang="en-US"/>
              <a:t>=&gt; </a:t>
            </a:r>
          </a:p>
          <a:p>
            <a:pPr marL="751840" lvl="2" indent="-200025"/>
            <a:r>
              <a:rPr lang="en-US"/>
              <a:t>Dozens of tests every day</a:t>
            </a:r>
          </a:p>
          <a:p>
            <a:pPr marL="751840" lvl="2" indent="-200025"/>
            <a:r>
              <a:rPr lang="en-US"/>
              <a:t>Hundreds of tests every month </a:t>
            </a:r>
          </a:p>
          <a:p>
            <a:pPr marL="751840" lvl="2" indent="-200025"/>
            <a:r>
              <a:rPr lang="en-US"/>
              <a:t>Thousands of tests every year</a:t>
            </a:r>
          </a:p>
          <a:p>
            <a:pPr marL="551180" lvl="1" indent="-275590"/>
            <a:r>
              <a:rPr lang="en-US"/>
              <a:t>Those tests will cover virtually all the production code. </a:t>
            </a:r>
          </a:p>
        </p:txBody>
      </p:sp>
      <p:sp>
        <p:nvSpPr>
          <p:cNvPr id="4" name="Slide Number Placeholder 3">
            <a:extLst>
              <a:ext uri="{FF2B5EF4-FFF2-40B4-BE49-F238E27FC236}">
                <a16:creationId xmlns:a16="http://schemas.microsoft.com/office/drawing/2014/main" id="{94D15E21-5C20-4B7C-84DB-8B307AA539D6}"/>
              </a:ext>
            </a:extLst>
          </p:cNvPr>
          <p:cNvSpPr>
            <a:spLocks noGrp="1"/>
          </p:cNvSpPr>
          <p:nvPr>
            <p:ph type="sldNum" sz="quarter" idx="12"/>
          </p:nvPr>
        </p:nvSpPr>
        <p:spPr/>
        <p:txBody>
          <a:bodyPr/>
          <a:lstStyle/>
          <a:p>
            <a:pPr algn="ctr"/>
            <a:fld id="{90156F56-D5AE-4C6F-B826-C69D1BC521BB}" type="slidenum">
              <a:rPr lang="en-US" smtClean="0"/>
              <a:pPr algn="ctr"/>
              <a:t>38</a:t>
            </a:fld>
            <a:endParaRPr lang="en-US"/>
          </a:p>
        </p:txBody>
      </p:sp>
    </p:spTree>
    <p:extLst>
      <p:ext uri="{BB962C8B-B14F-4D97-AF65-F5344CB8AC3E}">
        <p14:creationId xmlns:p14="http://schemas.microsoft.com/office/powerpoint/2010/main" val="93960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0B3E-EE03-B378-2D6E-355E6627223A}"/>
              </a:ext>
            </a:extLst>
          </p:cNvPr>
          <p:cNvSpPr>
            <a:spLocks noGrp="1"/>
          </p:cNvSpPr>
          <p:nvPr>
            <p:ph type="title"/>
          </p:nvPr>
        </p:nvSpPr>
        <p:spPr/>
        <p:txBody>
          <a:bodyPr/>
          <a:lstStyle/>
          <a:p>
            <a:r>
              <a:rPr lang="en-RO"/>
              <a:t>Integration testing</a:t>
            </a:r>
          </a:p>
        </p:txBody>
      </p:sp>
      <p:sp>
        <p:nvSpPr>
          <p:cNvPr id="3" name="Content Placeholder 2">
            <a:extLst>
              <a:ext uri="{FF2B5EF4-FFF2-40B4-BE49-F238E27FC236}">
                <a16:creationId xmlns:a16="http://schemas.microsoft.com/office/drawing/2014/main" id="{0E7E2664-7EDB-33DA-E8F9-1D147FB28598}"/>
              </a:ext>
            </a:extLst>
          </p:cNvPr>
          <p:cNvSpPr>
            <a:spLocks noGrp="1"/>
          </p:cNvSpPr>
          <p:nvPr>
            <p:ph idx="1"/>
          </p:nvPr>
        </p:nvSpPr>
        <p:spPr/>
        <p:txBody>
          <a:bodyPr/>
          <a:lstStyle/>
          <a:p>
            <a:pPr marL="275590" lvl="1" indent="0">
              <a:buNone/>
            </a:pPr>
            <a:r>
              <a:rPr lang="en-US" sz="2200" dirty="0">
                <a:ea typeface="+mn-lt"/>
                <a:cs typeface="+mn-lt"/>
              </a:rPr>
              <a:t>Why?</a:t>
            </a:r>
          </a:p>
          <a:p>
            <a:pPr marL="549705" indent="-275590"/>
            <a:r>
              <a:rPr lang="en-US" dirty="0">
                <a:ea typeface="+mn-lt"/>
                <a:cs typeface="+mn-lt"/>
              </a:rPr>
              <a:t>Different assumptions of people implementing various modules</a:t>
            </a:r>
          </a:p>
          <a:p>
            <a:pPr marL="549705" indent="-275590"/>
            <a:r>
              <a:rPr lang="en-US" dirty="0">
                <a:ea typeface="+mn-lt"/>
                <a:cs typeface="+mn-lt"/>
              </a:rPr>
              <a:t>Different understanding of non-explicit parts of the interface</a:t>
            </a:r>
          </a:p>
          <a:p>
            <a:pPr marL="826770" lvl="1" indent="-275590"/>
            <a:r>
              <a:rPr lang="en-US" sz="2200" dirty="0">
                <a:ea typeface="+mn-lt"/>
                <a:cs typeface="+mn-lt"/>
              </a:rPr>
              <a:t>e.g., exceptions, error handling, string formats etc.</a:t>
            </a:r>
          </a:p>
          <a:p>
            <a:pPr marL="549705" indent="-275590"/>
            <a:r>
              <a:rPr lang="en-US" dirty="0">
                <a:ea typeface="+mn-lt"/>
                <a:cs typeface="+mn-lt"/>
              </a:rPr>
              <a:t>Poorly documented third-party APIs</a:t>
            </a:r>
          </a:p>
          <a:p>
            <a:pPr marL="549705" indent="-275590"/>
            <a:r>
              <a:rPr lang="en-US" dirty="0">
                <a:ea typeface="+mn-lt"/>
                <a:cs typeface="+mn-lt"/>
              </a:rPr>
              <a:t>etc.</a:t>
            </a:r>
          </a:p>
        </p:txBody>
      </p:sp>
    </p:spTree>
    <p:extLst>
      <p:ext uri="{BB962C8B-B14F-4D97-AF65-F5344CB8AC3E}">
        <p14:creationId xmlns:p14="http://schemas.microsoft.com/office/powerpoint/2010/main" val="30042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2B7F-6053-4BC1-9CCF-E6A0C5F5E0B3}"/>
              </a:ext>
            </a:extLst>
          </p:cNvPr>
          <p:cNvSpPr>
            <a:spLocks noGrp="1"/>
          </p:cNvSpPr>
          <p:nvPr>
            <p:ph type="title"/>
          </p:nvPr>
        </p:nvSpPr>
        <p:spPr/>
        <p:txBody>
          <a:bodyPr/>
          <a:lstStyle/>
          <a:p>
            <a:r>
              <a:rPr lang="en-US"/>
              <a:t>Integration testing</a:t>
            </a:r>
          </a:p>
        </p:txBody>
      </p:sp>
      <p:sp>
        <p:nvSpPr>
          <p:cNvPr id="3" name="Content Placeholder 2">
            <a:extLst>
              <a:ext uri="{FF2B5EF4-FFF2-40B4-BE49-F238E27FC236}">
                <a16:creationId xmlns:a16="http://schemas.microsoft.com/office/drawing/2014/main" id="{35218C7F-02CE-415F-B9DE-106AC0CFFF74}"/>
              </a:ext>
            </a:extLst>
          </p:cNvPr>
          <p:cNvSpPr>
            <a:spLocks noGrp="1"/>
          </p:cNvSpPr>
          <p:nvPr>
            <p:ph idx="1"/>
          </p:nvPr>
        </p:nvSpPr>
        <p:spPr>
          <a:xfrm>
            <a:off x="304721" y="990600"/>
            <a:ext cx="7686340" cy="5181600"/>
          </a:xfrm>
        </p:spPr>
        <p:txBody>
          <a:bodyPr vert="horz" lIns="108829" tIns="54414" rIns="108829" bIns="54414" rtlCol="0" anchor="t">
            <a:normAutofit/>
          </a:bodyPr>
          <a:lstStyle/>
          <a:p>
            <a:pPr marL="275590" indent="-275590"/>
            <a:r>
              <a:rPr lang="en-US" dirty="0">
                <a:ea typeface="+mn-lt"/>
                <a:cs typeface="+mn-lt"/>
              </a:rPr>
              <a:t>Test the </a:t>
            </a:r>
            <a:r>
              <a:rPr lang="en-US" b="1" dirty="0">
                <a:ea typeface="+mn-lt"/>
                <a:cs typeface="+mn-lt"/>
              </a:rPr>
              <a:t>interfaces</a:t>
            </a:r>
            <a:r>
              <a:rPr lang="en-US" dirty="0">
                <a:ea typeface="+mn-lt"/>
                <a:cs typeface="+mn-lt"/>
              </a:rPr>
              <a:t> and </a:t>
            </a:r>
            <a:r>
              <a:rPr lang="en-US" b="1" dirty="0">
                <a:ea typeface="+mn-lt"/>
                <a:cs typeface="+mn-lt"/>
              </a:rPr>
              <a:t>interactions</a:t>
            </a:r>
            <a:r>
              <a:rPr lang="en-US" dirty="0">
                <a:ea typeface="+mn-lt"/>
                <a:cs typeface="+mn-lt"/>
              </a:rPr>
              <a:t> between the software modules / units</a:t>
            </a:r>
          </a:p>
          <a:p>
            <a:pPr marL="275590" indent="-275590"/>
            <a:r>
              <a:rPr lang="en-US" dirty="0">
                <a:ea typeface="+mn-lt"/>
                <a:cs typeface="+mn-lt"/>
              </a:rPr>
              <a:t>Software modules are integrated logically and tested as a group</a:t>
            </a:r>
          </a:p>
          <a:p>
            <a:pPr marL="275590" indent="-275590"/>
            <a:r>
              <a:rPr lang="en-US" dirty="0"/>
              <a:t>Normally done </a:t>
            </a:r>
            <a:r>
              <a:rPr lang="en-US" b="1" dirty="0"/>
              <a:t>after </a:t>
            </a:r>
            <a:r>
              <a:rPr lang="en-US" dirty="0"/>
              <a:t>unit testing</a:t>
            </a:r>
          </a:p>
          <a:p>
            <a:pPr marL="275590" indent="-275590"/>
            <a:r>
              <a:rPr lang="en-US" dirty="0">
                <a:ea typeface="+mn-lt"/>
                <a:cs typeface="+mn-lt"/>
              </a:rPr>
              <a:t>Replace mocks with the real thing (where possible)</a:t>
            </a:r>
          </a:p>
        </p:txBody>
      </p:sp>
      <p:sp>
        <p:nvSpPr>
          <p:cNvPr id="4" name="Slide Number Placeholder 3">
            <a:extLst>
              <a:ext uri="{FF2B5EF4-FFF2-40B4-BE49-F238E27FC236}">
                <a16:creationId xmlns:a16="http://schemas.microsoft.com/office/drawing/2014/main" id="{2CB90E67-8B5A-499D-8F22-DFD3DD788BAB}"/>
              </a:ext>
            </a:extLst>
          </p:cNvPr>
          <p:cNvSpPr>
            <a:spLocks noGrp="1"/>
          </p:cNvSpPr>
          <p:nvPr>
            <p:ph type="sldNum" sz="quarter" idx="12"/>
          </p:nvPr>
        </p:nvSpPr>
        <p:spPr/>
        <p:txBody>
          <a:bodyPr/>
          <a:lstStyle/>
          <a:p>
            <a:pPr algn="ctr"/>
            <a:fld id="{90156F56-D5AE-4C6F-B826-C69D1BC521BB}" type="slidenum">
              <a:rPr lang="en-US" dirty="0" smtClean="0"/>
              <a:pPr algn="ctr"/>
              <a:t>5</a:t>
            </a:fld>
            <a:endParaRPr lang="en-US"/>
          </a:p>
        </p:txBody>
      </p:sp>
      <p:pic>
        <p:nvPicPr>
          <p:cNvPr id="1026" name="Picture 2" descr="What are you trying to test? - DEV Community">
            <a:extLst>
              <a:ext uri="{FF2B5EF4-FFF2-40B4-BE49-F238E27FC236}">
                <a16:creationId xmlns:a16="http://schemas.microsoft.com/office/drawing/2014/main" id="{556CC699-4867-88D3-B82A-86FEF255B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410" y="962025"/>
            <a:ext cx="3771694" cy="375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3371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1A5F-051B-2130-456E-136D37F562BF}"/>
              </a:ext>
            </a:extLst>
          </p:cNvPr>
          <p:cNvSpPr>
            <a:spLocks noGrp="1"/>
          </p:cNvSpPr>
          <p:nvPr>
            <p:ph type="title"/>
          </p:nvPr>
        </p:nvSpPr>
        <p:spPr/>
        <p:txBody>
          <a:bodyPr/>
          <a:lstStyle/>
          <a:p>
            <a:r>
              <a:rPr lang="en-RO"/>
              <a:t>Integration testing</a:t>
            </a:r>
          </a:p>
        </p:txBody>
      </p:sp>
      <p:sp>
        <p:nvSpPr>
          <p:cNvPr id="3" name="Content Placeholder 2">
            <a:extLst>
              <a:ext uri="{FF2B5EF4-FFF2-40B4-BE49-F238E27FC236}">
                <a16:creationId xmlns:a16="http://schemas.microsoft.com/office/drawing/2014/main" id="{9BDD096C-07D1-7566-BBC0-8B2A037482BC}"/>
              </a:ext>
            </a:extLst>
          </p:cNvPr>
          <p:cNvSpPr>
            <a:spLocks noGrp="1"/>
          </p:cNvSpPr>
          <p:nvPr>
            <p:ph idx="1"/>
          </p:nvPr>
        </p:nvSpPr>
        <p:spPr/>
        <p:txBody>
          <a:bodyPr/>
          <a:lstStyle/>
          <a:p>
            <a:pPr marL="9525" indent="0">
              <a:buNone/>
            </a:pPr>
            <a:r>
              <a:rPr lang="en-GB" dirty="0"/>
              <a:t>Unit test:</a:t>
            </a:r>
          </a:p>
          <a:p>
            <a:pPr marL="9525" indent="0">
              <a:buNone/>
            </a:pPr>
            <a:r>
              <a:rPr lang="en-GB" sz="1400" b="0" dirty="0">
                <a:solidFill>
                  <a:srgbClr val="657B83"/>
                </a:solidFill>
                <a:effectLst/>
                <a:latin typeface="Consolas" panose="020B0609020204030204" pitchFamily="49" charset="0"/>
                <a:cs typeface="Consolas" panose="020B0609020204030204" pitchFamily="49" charset="0"/>
              </a:rPr>
              <a:t>@</a:t>
            </a:r>
            <a:r>
              <a:rPr lang="en-GB" sz="1400" b="0" dirty="0">
                <a:solidFill>
                  <a:srgbClr val="CB4B16"/>
                </a:solidFill>
                <a:effectLst/>
                <a:latin typeface="Consolas" panose="020B0609020204030204" pitchFamily="49" charset="0"/>
                <a:cs typeface="Consolas" panose="020B0609020204030204" pitchFamily="49" charset="0"/>
              </a:rPr>
              <a:t>Mock</a:t>
            </a:r>
            <a:endParaRPr lang="en-GB" sz="1400" b="0" dirty="0">
              <a:solidFill>
                <a:srgbClr val="657B83"/>
              </a:solidFill>
              <a:effectLst/>
              <a:latin typeface="Consolas" panose="020B0609020204030204" pitchFamily="49" charset="0"/>
              <a:cs typeface="Consolas" panose="020B0609020204030204" pitchFamily="49" charset="0"/>
            </a:endParaRPr>
          </a:p>
          <a:p>
            <a:pPr marL="9525" indent="0">
              <a:buNone/>
            </a:pPr>
            <a:r>
              <a:rPr lang="en-GB" sz="1400" b="0" dirty="0" err="1">
                <a:solidFill>
                  <a:srgbClr val="CB4B16"/>
                </a:solidFill>
                <a:effectLst/>
                <a:latin typeface="Consolas" panose="020B0609020204030204" pitchFamily="49" charset="0"/>
                <a:cs typeface="Consolas" panose="020B0609020204030204" pitchFamily="49" charset="0"/>
              </a:rPr>
              <a:t>InformationRepository</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err="1">
                <a:solidFill>
                  <a:srgbClr val="268BD2"/>
                </a:solidFill>
                <a:effectLst/>
                <a:latin typeface="Consolas" panose="020B0609020204030204" pitchFamily="49" charset="0"/>
                <a:cs typeface="Consolas" panose="020B0609020204030204" pitchFamily="49" charset="0"/>
              </a:rPr>
              <a:t>mockInformationRepository</a:t>
            </a:r>
            <a:r>
              <a:rPr lang="en-GB" sz="1400" b="0" dirty="0">
                <a:solidFill>
                  <a:srgbClr val="657B83"/>
                </a:solidFill>
                <a:effectLst/>
                <a:latin typeface="Consolas" panose="020B0609020204030204" pitchFamily="49" charset="0"/>
                <a:cs typeface="Consolas" panose="020B0609020204030204" pitchFamily="49" charset="0"/>
              </a:rPr>
              <a:t>;</a:t>
            </a:r>
          </a:p>
          <a:p>
            <a:pPr marL="9525" indent="0">
              <a:buNone/>
            </a:pPr>
            <a:br>
              <a:rPr lang="en-GB" sz="1400" b="0" dirty="0">
                <a:solidFill>
                  <a:srgbClr val="657B83"/>
                </a:solidFill>
                <a:effectLst/>
                <a:latin typeface="Consolas" panose="020B0609020204030204" pitchFamily="49" charset="0"/>
                <a:cs typeface="Consolas" panose="020B0609020204030204" pitchFamily="49" charset="0"/>
              </a:rPr>
            </a:br>
            <a:r>
              <a:rPr lang="en-GB" sz="1400" b="0" dirty="0">
                <a:solidFill>
                  <a:srgbClr val="657B83"/>
                </a:solidFill>
                <a:effectLst/>
                <a:latin typeface="Consolas" panose="020B0609020204030204" pitchFamily="49" charset="0"/>
                <a:cs typeface="Consolas" panose="020B0609020204030204" pitchFamily="49" charset="0"/>
              </a:rPr>
              <a:t>@</a:t>
            </a:r>
            <a:r>
              <a:rPr lang="en-GB" sz="1400" b="0" dirty="0" err="1">
                <a:solidFill>
                  <a:srgbClr val="CB4B16"/>
                </a:solidFill>
                <a:effectLst/>
                <a:latin typeface="Consolas" panose="020B0609020204030204" pitchFamily="49" charset="0"/>
                <a:cs typeface="Consolas" panose="020B0609020204030204" pitchFamily="49" charset="0"/>
              </a:rPr>
              <a:t>InjectMocks</a:t>
            </a:r>
            <a:endParaRPr lang="en-GB" sz="1400" b="0" dirty="0">
              <a:solidFill>
                <a:srgbClr val="657B83"/>
              </a:solidFill>
              <a:effectLst/>
              <a:latin typeface="Consolas" panose="020B0609020204030204" pitchFamily="49" charset="0"/>
              <a:cs typeface="Consolas" panose="020B0609020204030204" pitchFamily="49" charset="0"/>
            </a:endParaRPr>
          </a:p>
          <a:p>
            <a:pPr marL="9525" indent="0">
              <a:buNone/>
            </a:pPr>
            <a:r>
              <a:rPr lang="en-GB" sz="1400" b="0" dirty="0" err="1">
                <a:solidFill>
                  <a:srgbClr val="CB4B16"/>
                </a:solidFill>
                <a:effectLst/>
                <a:latin typeface="Consolas" panose="020B0609020204030204" pitchFamily="49" charset="0"/>
                <a:cs typeface="Consolas" panose="020B0609020204030204" pitchFamily="49" charset="0"/>
              </a:rPr>
              <a:t>HelloWorldService</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err="1">
                <a:solidFill>
                  <a:srgbClr val="268BD2"/>
                </a:solidFill>
                <a:effectLst/>
                <a:latin typeface="Consolas" panose="020B0609020204030204" pitchFamily="49" charset="0"/>
                <a:cs typeface="Consolas" panose="020B0609020204030204" pitchFamily="49" charset="0"/>
              </a:rPr>
              <a:t>helloWorldService</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a:solidFill>
                  <a:srgbClr val="859900"/>
                </a:solidFill>
                <a:effectLst/>
                <a:latin typeface="Consolas" panose="020B0609020204030204" pitchFamily="49" charset="0"/>
                <a:cs typeface="Consolas" panose="020B0609020204030204" pitchFamily="49" charset="0"/>
              </a:rPr>
              <a:t>=</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a:solidFill>
                  <a:srgbClr val="859900"/>
                </a:solidFill>
                <a:effectLst/>
                <a:latin typeface="Consolas" panose="020B0609020204030204" pitchFamily="49" charset="0"/>
                <a:cs typeface="Consolas" panose="020B0609020204030204" pitchFamily="49" charset="0"/>
              </a:rPr>
              <a:t>new</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err="1">
                <a:solidFill>
                  <a:srgbClr val="268BD2"/>
                </a:solidFill>
                <a:effectLst/>
                <a:latin typeface="Consolas" panose="020B0609020204030204" pitchFamily="49" charset="0"/>
                <a:cs typeface="Consolas" panose="020B0609020204030204" pitchFamily="49" charset="0"/>
              </a:rPr>
              <a:t>HelloWorldService</a:t>
            </a:r>
            <a:r>
              <a:rPr lang="en-GB" sz="1400" b="0" dirty="0">
                <a:solidFill>
                  <a:srgbClr val="657B83"/>
                </a:solidFill>
                <a:effectLst/>
                <a:latin typeface="Consolas" panose="020B0609020204030204" pitchFamily="49" charset="0"/>
                <a:cs typeface="Consolas" panose="020B0609020204030204" pitchFamily="49" charset="0"/>
              </a:rPr>
              <a:t>();</a:t>
            </a:r>
          </a:p>
          <a:p>
            <a:pPr marL="9525" indent="0">
              <a:buNone/>
            </a:pPr>
            <a:br>
              <a:rPr lang="en-GB" b="0" dirty="0">
                <a:effectLst/>
              </a:rPr>
            </a:br>
            <a:r>
              <a:rPr lang="en-GB" b="0" dirty="0">
                <a:effectLst/>
              </a:rPr>
              <a:t>Integration test:</a:t>
            </a:r>
            <a:endParaRPr lang="en-GB" dirty="0"/>
          </a:p>
          <a:p>
            <a:pPr marL="9525" indent="0">
              <a:buNone/>
            </a:pPr>
            <a:r>
              <a:rPr lang="en-GB" sz="1400" b="0" dirty="0">
                <a:solidFill>
                  <a:srgbClr val="657B83"/>
                </a:solidFill>
                <a:effectLst/>
                <a:latin typeface="Consolas" panose="020B0609020204030204" pitchFamily="49" charset="0"/>
                <a:cs typeface="Consolas" panose="020B0609020204030204" pitchFamily="49" charset="0"/>
              </a:rPr>
              <a:t>@</a:t>
            </a:r>
            <a:r>
              <a:rPr lang="en-GB" sz="1400" b="0" dirty="0" err="1">
                <a:solidFill>
                  <a:srgbClr val="CB4B16"/>
                </a:solidFill>
                <a:effectLst/>
                <a:latin typeface="Consolas" panose="020B0609020204030204" pitchFamily="49" charset="0"/>
                <a:cs typeface="Consolas" panose="020B0609020204030204" pitchFamily="49" charset="0"/>
              </a:rPr>
              <a:t>Autowired</a:t>
            </a:r>
            <a:endParaRPr lang="en-GB" sz="1400" b="0" dirty="0">
              <a:solidFill>
                <a:srgbClr val="657B83"/>
              </a:solidFill>
              <a:effectLst/>
              <a:latin typeface="Consolas" panose="020B0609020204030204" pitchFamily="49" charset="0"/>
              <a:cs typeface="Consolas" panose="020B0609020204030204" pitchFamily="49" charset="0"/>
            </a:endParaRPr>
          </a:p>
          <a:p>
            <a:pPr marL="9525" indent="0">
              <a:buNone/>
            </a:pPr>
            <a:r>
              <a:rPr lang="en-GB" sz="1400" b="0" dirty="0" err="1">
                <a:solidFill>
                  <a:srgbClr val="CB4B16"/>
                </a:solidFill>
                <a:effectLst/>
                <a:latin typeface="Consolas" panose="020B0609020204030204" pitchFamily="49" charset="0"/>
                <a:cs typeface="Consolas" panose="020B0609020204030204" pitchFamily="49" charset="0"/>
              </a:rPr>
              <a:t>InformationRepository</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err="1">
                <a:solidFill>
                  <a:srgbClr val="268BD2"/>
                </a:solidFill>
                <a:effectLst/>
                <a:latin typeface="Consolas" panose="020B0609020204030204" pitchFamily="49" charset="0"/>
                <a:cs typeface="Consolas" panose="020B0609020204030204" pitchFamily="49" charset="0"/>
              </a:rPr>
              <a:t>informationRepository</a:t>
            </a:r>
            <a:r>
              <a:rPr lang="en-GB" sz="1400" b="0" dirty="0">
                <a:solidFill>
                  <a:srgbClr val="657B83"/>
                </a:solidFill>
                <a:effectLst/>
                <a:latin typeface="Consolas" panose="020B0609020204030204" pitchFamily="49" charset="0"/>
                <a:cs typeface="Consolas" panose="020B0609020204030204" pitchFamily="49" charset="0"/>
              </a:rPr>
              <a:t>;</a:t>
            </a:r>
          </a:p>
          <a:p>
            <a:pPr marL="9525" indent="0">
              <a:buNone/>
            </a:pPr>
            <a:br>
              <a:rPr lang="en-GB" sz="1400" b="0" dirty="0">
                <a:solidFill>
                  <a:srgbClr val="657B83"/>
                </a:solidFill>
                <a:effectLst/>
                <a:latin typeface="Consolas" panose="020B0609020204030204" pitchFamily="49" charset="0"/>
                <a:cs typeface="Consolas" panose="020B0609020204030204" pitchFamily="49" charset="0"/>
              </a:rPr>
            </a:br>
            <a:r>
              <a:rPr lang="en-GB" sz="1400" b="0" dirty="0">
                <a:solidFill>
                  <a:srgbClr val="657B83"/>
                </a:solidFill>
                <a:effectLst/>
                <a:latin typeface="Consolas" panose="020B0609020204030204" pitchFamily="49" charset="0"/>
                <a:cs typeface="Consolas" panose="020B0609020204030204" pitchFamily="49" charset="0"/>
              </a:rPr>
              <a:t>@</a:t>
            </a:r>
            <a:r>
              <a:rPr lang="en-GB" sz="1400" b="0" dirty="0" err="1">
                <a:solidFill>
                  <a:srgbClr val="CB4B16"/>
                </a:solidFill>
                <a:effectLst/>
                <a:latin typeface="Consolas" panose="020B0609020204030204" pitchFamily="49" charset="0"/>
                <a:cs typeface="Consolas" panose="020B0609020204030204" pitchFamily="49" charset="0"/>
              </a:rPr>
              <a:t>Autowired</a:t>
            </a:r>
            <a:endParaRPr lang="en-GB" sz="1400" b="0" dirty="0">
              <a:solidFill>
                <a:srgbClr val="657B83"/>
              </a:solidFill>
              <a:effectLst/>
              <a:latin typeface="Consolas" panose="020B0609020204030204" pitchFamily="49" charset="0"/>
              <a:cs typeface="Consolas" panose="020B0609020204030204" pitchFamily="49" charset="0"/>
            </a:endParaRPr>
          </a:p>
          <a:p>
            <a:pPr marL="9525" indent="0">
              <a:buNone/>
            </a:pPr>
            <a:r>
              <a:rPr lang="en-GB" sz="1400" b="0" dirty="0" err="1">
                <a:solidFill>
                  <a:srgbClr val="CB4B16"/>
                </a:solidFill>
                <a:effectLst/>
                <a:latin typeface="Consolas" panose="020B0609020204030204" pitchFamily="49" charset="0"/>
                <a:cs typeface="Consolas" panose="020B0609020204030204" pitchFamily="49" charset="0"/>
              </a:rPr>
              <a:t>HelloWorldService</a:t>
            </a:r>
            <a:r>
              <a:rPr lang="en-GB" sz="1400" b="0" dirty="0">
                <a:solidFill>
                  <a:srgbClr val="657B83"/>
                </a:solidFill>
                <a:effectLst/>
                <a:latin typeface="Consolas" panose="020B0609020204030204" pitchFamily="49" charset="0"/>
                <a:cs typeface="Consolas" panose="020B0609020204030204" pitchFamily="49" charset="0"/>
              </a:rPr>
              <a:t> </a:t>
            </a:r>
            <a:r>
              <a:rPr lang="en-GB" sz="1400" b="0" dirty="0" err="1">
                <a:solidFill>
                  <a:srgbClr val="268BD2"/>
                </a:solidFill>
                <a:effectLst/>
                <a:latin typeface="Consolas" panose="020B0609020204030204" pitchFamily="49" charset="0"/>
                <a:cs typeface="Consolas" panose="020B0609020204030204" pitchFamily="49" charset="0"/>
              </a:rPr>
              <a:t>helloWorldService</a:t>
            </a:r>
            <a:r>
              <a:rPr lang="en-GB" sz="1400" b="0" dirty="0">
                <a:solidFill>
                  <a:srgbClr val="657B83"/>
                </a:solidFill>
                <a:effectLst/>
                <a:latin typeface="Consolas" panose="020B0609020204030204" pitchFamily="49" charset="0"/>
                <a:cs typeface="Consolas" panose="020B0609020204030204" pitchFamily="49" charset="0"/>
              </a:rPr>
              <a:t>;</a:t>
            </a:r>
          </a:p>
          <a:p>
            <a:pPr marL="9525" indent="0">
              <a:buNone/>
            </a:pPr>
            <a:br>
              <a:rPr lang="en-GB" sz="1200" b="0" dirty="0">
                <a:solidFill>
                  <a:srgbClr val="657B83"/>
                </a:solidFill>
                <a:effectLst/>
                <a:latin typeface="Monaspace Argon" pitchFamily="2" charset="77"/>
              </a:rPr>
            </a:br>
            <a:endParaRPr lang="en-RO" dirty="0"/>
          </a:p>
        </p:txBody>
      </p:sp>
    </p:spTree>
    <p:extLst>
      <p:ext uri="{BB962C8B-B14F-4D97-AF65-F5344CB8AC3E}">
        <p14:creationId xmlns:p14="http://schemas.microsoft.com/office/powerpoint/2010/main" val="379626581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3A39-0D61-18AB-2F70-76B90B19B9F4}"/>
              </a:ext>
            </a:extLst>
          </p:cNvPr>
          <p:cNvSpPr>
            <a:spLocks noGrp="1"/>
          </p:cNvSpPr>
          <p:nvPr>
            <p:ph type="title"/>
          </p:nvPr>
        </p:nvSpPr>
        <p:spPr/>
        <p:txBody>
          <a:bodyPr/>
          <a:lstStyle/>
          <a:p>
            <a:r>
              <a:rPr lang="en-RO" dirty="0"/>
              <a:t>System testing</a:t>
            </a:r>
          </a:p>
        </p:txBody>
      </p:sp>
      <p:sp>
        <p:nvSpPr>
          <p:cNvPr id="3" name="Content Placeholder 2">
            <a:extLst>
              <a:ext uri="{FF2B5EF4-FFF2-40B4-BE49-F238E27FC236}">
                <a16:creationId xmlns:a16="http://schemas.microsoft.com/office/drawing/2014/main" id="{370448D5-519F-A192-052B-9591CF6E56F1}"/>
              </a:ext>
            </a:extLst>
          </p:cNvPr>
          <p:cNvSpPr>
            <a:spLocks noGrp="1"/>
          </p:cNvSpPr>
          <p:nvPr>
            <p:ph idx="1"/>
          </p:nvPr>
        </p:nvSpPr>
        <p:spPr/>
        <p:txBody>
          <a:bodyPr/>
          <a:lstStyle/>
          <a:p>
            <a:r>
              <a:rPr lang="en-RO" dirty="0"/>
              <a:t>Test the application as a whole</a:t>
            </a:r>
          </a:p>
          <a:p>
            <a:r>
              <a:rPr lang="en-RO" dirty="0"/>
              <a:t>Both functional and non-functional tests</a:t>
            </a:r>
          </a:p>
          <a:p>
            <a:r>
              <a:rPr lang="en-RO" dirty="0"/>
              <a:t>Environment very similar to production</a:t>
            </a:r>
          </a:p>
        </p:txBody>
      </p:sp>
    </p:spTree>
    <p:extLst>
      <p:ext uri="{BB962C8B-B14F-4D97-AF65-F5344CB8AC3E}">
        <p14:creationId xmlns:p14="http://schemas.microsoft.com/office/powerpoint/2010/main" val="4167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EB80-E017-BD09-5BDF-574A9A88D4B8}"/>
              </a:ext>
            </a:extLst>
          </p:cNvPr>
          <p:cNvSpPr>
            <a:spLocks noGrp="1"/>
          </p:cNvSpPr>
          <p:nvPr>
            <p:ph type="title"/>
          </p:nvPr>
        </p:nvSpPr>
        <p:spPr/>
        <p:txBody>
          <a:bodyPr/>
          <a:lstStyle/>
          <a:p>
            <a:r>
              <a:rPr lang="en-RO"/>
              <a:t>System testing</a:t>
            </a:r>
          </a:p>
        </p:txBody>
      </p:sp>
      <p:sp>
        <p:nvSpPr>
          <p:cNvPr id="3" name="Content Placeholder 2">
            <a:extLst>
              <a:ext uri="{FF2B5EF4-FFF2-40B4-BE49-F238E27FC236}">
                <a16:creationId xmlns:a16="http://schemas.microsoft.com/office/drawing/2014/main" id="{38F169C5-A834-CA07-7D19-2CBBBB80A7F4}"/>
              </a:ext>
            </a:extLst>
          </p:cNvPr>
          <p:cNvSpPr>
            <a:spLocks noGrp="1"/>
          </p:cNvSpPr>
          <p:nvPr>
            <p:ph idx="1"/>
          </p:nvPr>
        </p:nvSpPr>
        <p:spPr/>
        <p:txBody>
          <a:bodyPr/>
          <a:lstStyle/>
          <a:p>
            <a:pPr marL="9525" indent="0">
              <a:buNone/>
            </a:pPr>
            <a:r>
              <a:rPr lang="en-RO" dirty="0"/>
              <a:t>Types of system tests:</a:t>
            </a:r>
          </a:p>
          <a:p>
            <a:r>
              <a:rPr lang="en-RO" dirty="0"/>
              <a:t>Functional</a:t>
            </a:r>
          </a:p>
          <a:p>
            <a:r>
              <a:rPr lang="en-RO" dirty="0"/>
              <a:t>Performance</a:t>
            </a:r>
          </a:p>
          <a:p>
            <a:r>
              <a:rPr lang="en-RO" dirty="0"/>
              <a:t>Usability</a:t>
            </a:r>
          </a:p>
          <a:p>
            <a:r>
              <a:rPr lang="en-RO" dirty="0"/>
              <a:t>Accessibility</a:t>
            </a:r>
          </a:p>
          <a:p>
            <a:r>
              <a:rPr lang="en-RO" dirty="0"/>
              <a:t>Security</a:t>
            </a:r>
          </a:p>
          <a:p>
            <a:r>
              <a:rPr lang="en-RO" dirty="0"/>
              <a:t>Regression</a:t>
            </a:r>
          </a:p>
          <a:p>
            <a:r>
              <a:rPr lang="en-RO" dirty="0"/>
              <a:t>etc.</a:t>
            </a:r>
          </a:p>
        </p:txBody>
      </p:sp>
    </p:spTree>
    <p:extLst>
      <p:ext uri="{BB962C8B-B14F-4D97-AF65-F5344CB8AC3E}">
        <p14:creationId xmlns:p14="http://schemas.microsoft.com/office/powerpoint/2010/main" val="2655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434C-CE29-6076-1F9C-98EC370E7789}"/>
              </a:ext>
            </a:extLst>
          </p:cNvPr>
          <p:cNvSpPr>
            <a:spLocks noGrp="1"/>
          </p:cNvSpPr>
          <p:nvPr>
            <p:ph type="title"/>
          </p:nvPr>
        </p:nvSpPr>
        <p:spPr/>
        <p:txBody>
          <a:bodyPr/>
          <a:lstStyle/>
          <a:p>
            <a:r>
              <a:rPr lang="en-RO"/>
              <a:t>System testing</a:t>
            </a:r>
          </a:p>
        </p:txBody>
      </p:sp>
      <p:sp>
        <p:nvSpPr>
          <p:cNvPr id="3" name="Content Placeholder 2">
            <a:extLst>
              <a:ext uri="{FF2B5EF4-FFF2-40B4-BE49-F238E27FC236}">
                <a16:creationId xmlns:a16="http://schemas.microsoft.com/office/drawing/2014/main" id="{06F85766-5C2E-58D1-ADC6-A3F63F1AF8FD}"/>
              </a:ext>
            </a:extLst>
          </p:cNvPr>
          <p:cNvSpPr>
            <a:spLocks noGrp="1"/>
          </p:cNvSpPr>
          <p:nvPr>
            <p:ph idx="1"/>
          </p:nvPr>
        </p:nvSpPr>
        <p:spPr/>
        <p:txBody>
          <a:bodyPr vert="horz" lIns="45720" tIns="45720" rIns="45720" bIns="45720" rtlCol="0" anchor="t">
            <a:noAutofit/>
          </a:bodyPr>
          <a:lstStyle/>
          <a:p>
            <a:pPr marL="9525" indent="0">
              <a:buNone/>
            </a:pPr>
            <a:r>
              <a:rPr lang="en-RO" dirty="0"/>
              <a:t>Pro:</a:t>
            </a:r>
          </a:p>
          <a:p>
            <a:pPr marL="551385" lvl="1" indent="-264795"/>
            <a:r>
              <a:rPr lang="en-GB" dirty="0"/>
              <a:t>V</a:t>
            </a:r>
            <a:r>
              <a:rPr lang="en-RO" dirty="0"/>
              <a:t>alidates entire product</a:t>
            </a:r>
          </a:p>
          <a:p>
            <a:pPr marL="551385" lvl="1" indent="-264795"/>
            <a:r>
              <a:rPr lang="en-RO" dirty="0"/>
              <a:t>Conditions close to production</a:t>
            </a:r>
          </a:p>
          <a:p>
            <a:pPr marL="9525" indent="0">
              <a:buNone/>
            </a:pPr>
            <a:r>
              <a:rPr lang="en-RO" dirty="0"/>
              <a:t>Con:</a:t>
            </a:r>
          </a:p>
          <a:p>
            <a:pPr marL="551385" lvl="1" indent="-264795"/>
            <a:r>
              <a:rPr lang="en-RO" dirty="0"/>
              <a:t>Expensive</a:t>
            </a:r>
          </a:p>
          <a:p>
            <a:pPr marL="551385" lvl="1" indent="-264795"/>
            <a:r>
              <a:rPr lang="en-RO" dirty="0"/>
              <a:t>Time consuming</a:t>
            </a:r>
          </a:p>
          <a:p>
            <a:pPr marL="751661" lvl="2" indent="-264795"/>
            <a:r>
              <a:rPr lang="en-RO" dirty="0"/>
              <a:t>vs. coverage</a:t>
            </a:r>
          </a:p>
          <a:p>
            <a:pPr marL="551385" lvl="1" indent="-264795"/>
            <a:r>
              <a:rPr lang="en-RO" dirty="0"/>
              <a:t>Fragile</a:t>
            </a:r>
          </a:p>
        </p:txBody>
      </p:sp>
    </p:spTree>
    <p:extLst>
      <p:ext uri="{BB962C8B-B14F-4D97-AF65-F5344CB8AC3E}">
        <p14:creationId xmlns:p14="http://schemas.microsoft.com/office/powerpoint/2010/main" val="4287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1">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_community_art" id="{9A2182DC-1A0A-864F-87B6-9A6A46E831D8}" vid="{80154A27-89C8-2A40-BC22-2DEF11B45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BD4C147137514381D6C296EFC724EA" ma:contentTypeVersion="4" ma:contentTypeDescription="Create a new document." ma:contentTypeScope="" ma:versionID="b3d810d8133f2f90f70e740995544054">
  <xsd:schema xmlns:xsd="http://www.w3.org/2001/XMLSchema" xmlns:xs="http://www.w3.org/2001/XMLSchema" xmlns:p="http://schemas.microsoft.com/office/2006/metadata/properties" xmlns:ns2="1a88dcce-7ad8-4376-b00a-b5c00a72e2e2" targetNamespace="http://schemas.microsoft.com/office/2006/metadata/properties" ma:root="true" ma:fieldsID="1a85a12312d715ae2dcdb3ce915d5f9a" ns2:_="">
    <xsd:import namespace="1a88dcce-7ad8-4376-b00a-b5c00a72e2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8dcce-7ad8-4376-b00a-b5c00a72e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89A89C-5528-4020-8A20-D36697C0A666}"/>
</file>

<file path=customXml/itemProps2.xml><?xml version="1.0" encoding="utf-8"?>
<ds:datastoreItem xmlns:ds="http://schemas.openxmlformats.org/officeDocument/2006/customXml" ds:itemID="{B40F6A2A-FDC5-4515-ACD1-C452637029C5}">
  <ds:schemaRefs>
    <ds:schemaRef ds:uri="http://schemas.microsoft.com/office/2006/metadata/properties"/>
    <ds:schemaRef ds:uri="http://schemas.microsoft.com/office/2006/documentManagement/types"/>
    <ds:schemaRef ds:uri="http://schemas.microsoft.com/office/infopath/2007/PartnerControls"/>
    <ds:schemaRef ds:uri="8c57ecc6-7c92-4132-a274-10e9d3c23037"/>
    <ds:schemaRef ds:uri="http://purl.org/dc/dcmitype/"/>
    <ds:schemaRef ds:uri="http://www.w3.org/XML/1998/namespace"/>
    <ds:schemaRef ds:uri="http://purl.org/dc/elements/1.1/"/>
    <ds:schemaRef ds:uri="http://schemas.openxmlformats.org/package/2006/metadata/core-properties"/>
    <ds:schemaRef ds:uri="67c7b235-786d-43dd-af76-66d02fdb640c"/>
    <ds:schemaRef ds:uri="http://purl.org/dc/terms/"/>
  </ds:schemaRefs>
</ds:datastoreItem>
</file>

<file path=customXml/itemProps3.xml><?xml version="1.0" encoding="utf-8"?>
<ds:datastoreItem xmlns:ds="http://schemas.openxmlformats.org/officeDocument/2006/customXml" ds:itemID="{805318F8-FFFB-411A-BBDC-074FA33593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Adobe Master 2021</Template>
  <TotalTime>670</TotalTime>
  <Words>2470</Words>
  <Application>Microsoft Macintosh PowerPoint</Application>
  <PresentationFormat>Custom</PresentationFormat>
  <Paragraphs>393</Paragraphs>
  <Slides>38</Slides>
  <Notes>17</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Adobe Clean</vt:lpstr>
      <vt:lpstr>Adobe Clean ExtraBold</vt:lpstr>
      <vt:lpstr>Adobe Clean SemiLight</vt:lpstr>
      <vt:lpstr>Arial</vt:lpstr>
      <vt:lpstr>Calibri</vt:lpstr>
      <vt:lpstr>Consolas</vt:lpstr>
      <vt:lpstr>Monaspace Argon</vt:lpstr>
      <vt:lpstr>Wingdings</vt:lpstr>
      <vt:lpstr>Adobe Master 2021</vt:lpstr>
      <vt:lpstr>Deep dive into software testing</vt:lpstr>
      <vt:lpstr>Levels of testing</vt:lpstr>
      <vt:lpstr>Integration testing</vt:lpstr>
      <vt:lpstr>Integration testing</vt:lpstr>
      <vt:lpstr>Integration testing</vt:lpstr>
      <vt:lpstr>Integration testing</vt:lpstr>
      <vt:lpstr>System testing</vt:lpstr>
      <vt:lpstr>System testing</vt:lpstr>
      <vt:lpstr>System testing</vt:lpstr>
      <vt:lpstr>Acceptance testing</vt:lpstr>
      <vt:lpstr>Behavior-Driven Development (BDD)</vt:lpstr>
      <vt:lpstr>BDD example</vt:lpstr>
      <vt:lpstr>Performance Testing</vt:lpstr>
      <vt:lpstr>Why do we care about performance?</vt:lpstr>
      <vt:lpstr>Performance Testing</vt:lpstr>
      <vt:lpstr>Latency vs Throughput</vt:lpstr>
      <vt:lpstr>Types of performance testing</vt:lpstr>
      <vt:lpstr>The process of performance testing</vt:lpstr>
      <vt:lpstr>JMeter Performance testing</vt:lpstr>
      <vt:lpstr>Performance Profiling</vt:lpstr>
      <vt:lpstr>Performance Profiling</vt:lpstr>
      <vt:lpstr>IntelliJ Profilers</vt:lpstr>
      <vt:lpstr>More exotic testing techniques</vt:lpstr>
      <vt:lpstr>Testing in Production</vt:lpstr>
      <vt:lpstr>Property testing</vt:lpstr>
      <vt:lpstr>Property testing</vt:lpstr>
      <vt:lpstr>Fuzz testing</vt:lpstr>
      <vt:lpstr>Software Engineering Lore</vt:lpstr>
      <vt:lpstr>Thank you!!</vt:lpstr>
      <vt:lpstr>How can one guarantee that it provides the best possible product to customers?</vt:lpstr>
      <vt:lpstr>Quality Assurance process</vt:lpstr>
      <vt:lpstr>Test Plan </vt:lpstr>
      <vt:lpstr>How to define a test plan?</vt:lpstr>
      <vt:lpstr>System Testing</vt:lpstr>
      <vt:lpstr>Steps of performance testing</vt:lpstr>
      <vt:lpstr>End-to-end testing</vt:lpstr>
      <vt:lpstr>End-to-end Example</vt:lpstr>
      <vt:lpstr>Test-Driven Development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software testing</dc:title>
  <dc:creator>Victor Grigoriu</dc:creator>
  <cp:lastModifiedBy>Maria Cristina Serban</cp:lastModifiedBy>
  <cp:revision>1</cp:revision>
  <dcterms:created xsi:type="dcterms:W3CDTF">2024-02-09T07:49:30Z</dcterms:created>
  <dcterms:modified xsi:type="dcterms:W3CDTF">2025-03-23T11:15:53Z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0x01010055BD4C147137514381D6C296EFC724EA</vt:lpwstr>
  </property>
  <property fmtid="{D5CDD505-2E9C-101B-9397-08002B2CF9AE}" pid="3" name="MediaServiceImageTags">
    <vt:lpwstr/>
  </property>
</Properties>
</file>